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0" r:id="rId3"/>
    <p:sldId id="261" r:id="rId4"/>
    <p:sldId id="262" r:id="rId5"/>
    <p:sldId id="264" r:id="rId6"/>
    <p:sldId id="265" r:id="rId7"/>
    <p:sldId id="266" r:id="rId8"/>
    <p:sldId id="269" r:id="rId9"/>
    <p:sldId id="272" r:id="rId10"/>
    <p:sldId id="283" r:id="rId11"/>
    <p:sldId id="282" r:id="rId12"/>
    <p:sldId id="273" r:id="rId13"/>
    <p:sldId id="280" r:id="rId14"/>
    <p:sldId id="275" r:id="rId15"/>
    <p:sldId id="278" r:id="rId16"/>
    <p:sldId id="284" r:id="rId17"/>
  </p:sldIdLst>
  <p:sldSz cx="10080625" cy="7559675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EF"/>
    <a:srgbClr val="E0DC2C"/>
    <a:srgbClr val="D3B5E9"/>
    <a:srgbClr val="A36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044" y="10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41748-DB0C-4A06-87C6-2CE2AB812B76}" type="datetimeFigureOut">
              <a:rPr lang="es-ES" smtClean="0"/>
              <a:t>25/04/2018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B3E38-EEB2-4352-A2B7-6021F6C745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19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237197"/>
            <a:ext cx="85685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F164-DF12-42C3-8E3C-0A793E1EDCA1}" type="datetimeFigureOut">
              <a:rPr lang="es-ES" smtClean="0"/>
              <a:t>25/04/2018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641C-B7BE-4799-9363-EBE90F0D0A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196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F164-DF12-42C3-8E3C-0A793E1EDCA1}" type="datetimeFigureOut">
              <a:rPr lang="es-ES" smtClean="0"/>
              <a:t>25/04/2018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641C-B7BE-4799-9363-EBE90F0D0A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602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402483"/>
            <a:ext cx="2173635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402483"/>
            <a:ext cx="6394896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F164-DF12-42C3-8E3C-0A793E1EDCA1}" type="datetimeFigureOut">
              <a:rPr lang="es-ES" smtClean="0"/>
              <a:t>25/04/2018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641C-B7BE-4799-9363-EBE90F0D0A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74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F164-DF12-42C3-8E3C-0A793E1EDCA1}" type="datetimeFigureOut">
              <a:rPr lang="es-ES" smtClean="0"/>
              <a:t>25/04/2018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641C-B7BE-4799-9363-EBE90F0D0A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32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884671"/>
            <a:ext cx="869453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5059035"/>
            <a:ext cx="869453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F164-DF12-42C3-8E3C-0A793E1EDCA1}" type="datetimeFigureOut">
              <a:rPr lang="es-ES" smtClean="0"/>
              <a:t>25/04/2018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641C-B7BE-4799-9363-EBE90F0D0A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585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2012414"/>
            <a:ext cx="4284266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2012414"/>
            <a:ext cx="4284266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F164-DF12-42C3-8E3C-0A793E1EDCA1}" type="datetimeFigureOut">
              <a:rPr lang="es-ES" smtClean="0"/>
              <a:t>25/04/2018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641C-B7BE-4799-9363-EBE90F0D0A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605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02484"/>
            <a:ext cx="8694539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853171"/>
            <a:ext cx="4264576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2761381"/>
            <a:ext cx="4264576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1853171"/>
            <a:ext cx="4285579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2761381"/>
            <a:ext cx="4285579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F164-DF12-42C3-8E3C-0A793E1EDCA1}" type="datetimeFigureOut">
              <a:rPr lang="es-ES" smtClean="0"/>
              <a:t>25/04/2018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641C-B7BE-4799-9363-EBE90F0D0A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325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F164-DF12-42C3-8E3C-0A793E1EDCA1}" type="datetimeFigureOut">
              <a:rPr lang="es-ES" smtClean="0"/>
              <a:t>25/04/2018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641C-B7BE-4799-9363-EBE90F0D0A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437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F164-DF12-42C3-8E3C-0A793E1EDCA1}" type="datetimeFigureOut">
              <a:rPr lang="es-ES" smtClean="0"/>
              <a:t>25/04/2018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641C-B7BE-4799-9363-EBE90F0D0A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995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088455"/>
            <a:ext cx="510331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F164-DF12-42C3-8E3C-0A793E1EDCA1}" type="datetimeFigureOut">
              <a:rPr lang="es-ES" smtClean="0"/>
              <a:t>25/04/2018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641C-B7BE-4799-9363-EBE90F0D0A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148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1088455"/>
            <a:ext cx="510331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F164-DF12-42C3-8E3C-0A793E1EDCA1}" type="datetimeFigureOut">
              <a:rPr lang="es-ES" smtClean="0"/>
              <a:t>25/04/2018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641C-B7BE-4799-9363-EBE90F0D0A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084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402484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7006700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0F164-DF12-42C3-8E3C-0A793E1EDCA1}" type="datetimeFigureOut">
              <a:rPr lang="es-ES" smtClean="0"/>
              <a:t>25/04/2018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7006700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7006700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D641C-B7BE-4799-9363-EBE90F0D0A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90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informacion.com/mano-de-obra/salarios-y-pensiones/igualdad-ultima-decada-radiografia-brecha_0_1005799661.html" TargetMode="External"/><Relationship Id="rId2" Type="http://schemas.openxmlformats.org/officeDocument/2006/relationships/hyperlink" Target="https://www.lainformacion.com/opinion/cuca-gamarra/competencias-femeninas-para-un-nuevo-liderazgo/633726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0"/>
            <a:ext cx="10080625" cy="1092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3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0"/>
          <a:stretch/>
        </p:blipFill>
        <p:spPr>
          <a:xfrm>
            <a:off x="1958" y="1092200"/>
            <a:ext cx="10076709" cy="6465641"/>
          </a:xfrm>
          <a:prstGeom prst="rect">
            <a:avLst/>
          </a:prstGeom>
        </p:spPr>
      </p:pic>
      <p:pic>
        <p:nvPicPr>
          <p:cNvPr id="1028" name="Picture 4" descr="http://www.etsidi.upm.es/sfs/E.U.I.T.%20Industrial/ADMIN/IMAGENES/LOGOS%20act.NOV2014/LogoETSIDI-mediano.pn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13204"/>
            <a:ext cx="1435924" cy="64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5040312" y="238324"/>
            <a:ext cx="33627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Universidad Politécnica de Madrid</a:t>
            </a:r>
          </a:p>
          <a:p>
            <a:pPr algn="r"/>
            <a:r>
              <a:rPr lang="es-ES" spc="-150" dirty="0" smtClean="0">
                <a:solidFill>
                  <a:schemeClr val="accent1">
                    <a:lumMod val="75000"/>
                  </a:schemeClr>
                </a:solidFill>
                <a:latin typeface="Helvetica-Narrow" panose="020B0500000000000000" pitchFamily="2" charset="0"/>
              </a:rPr>
              <a:t>E.T.S. de Ingeniería y Diseño Industrial</a:t>
            </a:r>
            <a:endParaRPr lang="es-ES" spc="-150" dirty="0">
              <a:solidFill>
                <a:schemeClr val="accent1">
                  <a:lumMod val="75000"/>
                </a:schemeClr>
              </a:solidFill>
              <a:latin typeface="Helvetica-Narrow" panose="020B0500000000000000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220362" y="6807199"/>
            <a:ext cx="2673762" cy="457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Entrega de diplomas</a:t>
            </a:r>
          </a:p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18 de abril de 2018</a:t>
            </a:r>
          </a:p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Sara Gómez Martín</a:t>
            </a:r>
            <a:endParaRPr lang="es-ES" sz="1000" b="1" dirty="0">
              <a:solidFill>
                <a:srgbClr val="0070C0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881652" y="2260600"/>
            <a:ext cx="8294510" cy="2908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</a:rPr>
              <a:t>LA INGENIERÍA ES FEMENINO</a:t>
            </a:r>
          </a:p>
          <a:p>
            <a:pPr algn="ctr"/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</a:rPr>
              <a:t>¿DÓNDE ESTÁN LAS MUJERES?</a:t>
            </a:r>
            <a:endParaRPr lang="es-E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2" descr="http://proyectokennis.com/wp-content/uploads/2016/10/Mujer-e-Ingenieria-3-428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46100"/>
            <a:ext cx="1915906" cy="13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7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0"/>
            <a:ext cx="10080625" cy="1092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3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5040312" y="238324"/>
            <a:ext cx="33627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Universidad Politécnica de Madrid</a:t>
            </a:r>
          </a:p>
          <a:p>
            <a:pPr algn="r"/>
            <a:r>
              <a:rPr lang="es-ES" spc="-150" dirty="0" smtClean="0">
                <a:solidFill>
                  <a:schemeClr val="accent1">
                    <a:lumMod val="75000"/>
                  </a:schemeClr>
                </a:solidFill>
                <a:latin typeface="Helvetica-Narrow" panose="020B0500000000000000" pitchFamily="2" charset="0"/>
              </a:rPr>
              <a:t>E.T.S. de Ingeniería y Diseño Industrial</a:t>
            </a:r>
            <a:endParaRPr lang="es-ES" spc="-150" dirty="0">
              <a:solidFill>
                <a:schemeClr val="accent1">
                  <a:lumMod val="75000"/>
                </a:schemeClr>
              </a:solidFill>
              <a:latin typeface="Helvetica-Narrow" panose="020B0500000000000000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220362" y="6807199"/>
            <a:ext cx="2673762" cy="457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Entrega de diplomas</a:t>
            </a:r>
          </a:p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18 de abril de 2018</a:t>
            </a:r>
          </a:p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Sara Gómez Martín</a:t>
            </a:r>
            <a:endParaRPr lang="es-ES" sz="1000" b="1" dirty="0">
              <a:solidFill>
                <a:srgbClr val="0070C0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013584" y="1629091"/>
            <a:ext cx="4668890" cy="472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¿DÓNDE ESTÁN LAS MUJERES?</a:t>
            </a:r>
            <a:endParaRPr lang="es-ES" sz="1600" b="1" dirty="0"/>
          </a:p>
        </p:txBody>
      </p:sp>
      <p:sp>
        <p:nvSpPr>
          <p:cNvPr id="17" name="Shape 396"/>
          <p:cNvSpPr txBox="1">
            <a:spLocks/>
          </p:cNvSpPr>
          <p:nvPr/>
        </p:nvSpPr>
        <p:spPr>
          <a:xfrm>
            <a:off x="366712" y="2305730"/>
            <a:ext cx="9347200" cy="3830005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ES" sz="2600" b="1" dirty="0" smtClean="0">
                <a:solidFill>
                  <a:schemeClr val="accent5">
                    <a:lumMod val="50000"/>
                  </a:schemeClr>
                </a:solidFill>
              </a:rPr>
              <a:t>Las tres </a:t>
            </a: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</a:rPr>
              <a:t>titulaciones más demandadas del sistema universitario español </a:t>
            </a:r>
            <a:r>
              <a:rPr lang="es-ES" sz="2600" b="1" dirty="0" smtClean="0">
                <a:solidFill>
                  <a:schemeClr val="accent5">
                    <a:lumMod val="50000"/>
                  </a:schemeClr>
                </a:solidFill>
              </a:rPr>
              <a:t>son: </a:t>
            </a: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</a:rPr>
              <a:t>Administración de empresas, Derecho y Psicología. </a:t>
            </a:r>
            <a:endParaRPr lang="es-ES" sz="2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ES" sz="2600" b="1" dirty="0" smtClean="0">
                <a:solidFill>
                  <a:schemeClr val="accent5">
                    <a:lumMod val="50000"/>
                  </a:schemeClr>
                </a:solidFill>
              </a:rPr>
              <a:t>Las </a:t>
            </a: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</a:rPr>
              <a:t>mujeres prefieren mayoritariamente </a:t>
            </a:r>
            <a:r>
              <a:rPr lang="es-ES" sz="2600" b="1" dirty="0" smtClean="0">
                <a:solidFill>
                  <a:schemeClr val="accent5">
                    <a:lumMod val="50000"/>
                  </a:schemeClr>
                </a:solidFill>
              </a:rPr>
              <a:t>estudiar: </a:t>
            </a: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</a:rPr>
              <a:t>Educación infantil, Enfermería, Psicología, Medicina, Turismo, Educación primaria y Derecho</a:t>
            </a:r>
            <a:r>
              <a:rPr lang="es-ES" sz="26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ES" sz="2600" b="1" dirty="0" smtClean="0">
                <a:solidFill>
                  <a:schemeClr val="accent5">
                    <a:lumMod val="50000"/>
                  </a:schemeClr>
                </a:solidFill>
              </a:rPr>
              <a:t>Los </a:t>
            </a: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</a:rPr>
              <a:t>hombres </a:t>
            </a: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</a:rPr>
              <a:t>continúan siendo muy </a:t>
            </a: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</a:rPr>
              <a:t>mayoritarios</a:t>
            </a: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</a:rPr>
              <a:t> en los estudios de </a:t>
            </a: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</a:rPr>
              <a:t>informática </a:t>
            </a:r>
            <a:r>
              <a:rPr lang="es-ES" sz="2600" b="1" dirty="0" smtClean="0">
                <a:solidFill>
                  <a:schemeClr val="accent5">
                    <a:lumMod val="50000"/>
                  </a:schemeClr>
                </a:solidFill>
              </a:rPr>
              <a:t>(opción </a:t>
            </a: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</a:rPr>
              <a:t>que apenas elige </a:t>
            </a:r>
            <a:r>
              <a:rPr lang="es-ES" sz="2600" b="1" dirty="0" smtClean="0">
                <a:solidFill>
                  <a:schemeClr val="accent5">
                    <a:lumMod val="50000"/>
                  </a:schemeClr>
                </a:solidFill>
              </a:rPr>
              <a:t>el 10</a:t>
            </a: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</a:rPr>
              <a:t>% de mujeres en </a:t>
            </a:r>
            <a:r>
              <a:rPr lang="es-ES" sz="2600" b="1" dirty="0" smtClean="0">
                <a:solidFill>
                  <a:schemeClr val="accent5">
                    <a:lumMod val="50000"/>
                  </a:schemeClr>
                </a:solidFill>
              </a:rPr>
              <a:t>España) y en las ingenierías.                              </a:t>
            </a:r>
          </a:p>
          <a:p>
            <a:pPr algn="r"/>
            <a:r>
              <a:rPr lang="es-ES" sz="1400" i="1" dirty="0" smtClean="0">
                <a:solidFill>
                  <a:srgbClr val="C00000"/>
                </a:solidFill>
              </a:rPr>
              <a:t>La </a:t>
            </a:r>
            <a:r>
              <a:rPr lang="es-ES" sz="1400" i="1" dirty="0">
                <a:solidFill>
                  <a:srgbClr val="C00000"/>
                </a:solidFill>
              </a:rPr>
              <a:t>universidad española en </a:t>
            </a:r>
            <a:r>
              <a:rPr lang="es-ES" sz="1400" i="1" dirty="0" smtClean="0">
                <a:solidFill>
                  <a:srgbClr val="C00000"/>
                </a:solidFill>
              </a:rPr>
              <a:t>cifras CRUE</a:t>
            </a:r>
            <a:endParaRPr lang="es-ES" sz="1400" b="1" dirty="0">
              <a:solidFill>
                <a:srgbClr val="C00000"/>
              </a:solidFill>
            </a:endParaRPr>
          </a:p>
          <a:p>
            <a:endParaRPr lang="es-ES" sz="2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2400" b="1" dirty="0">
              <a:solidFill>
                <a:srgbClr val="C00000"/>
              </a:solidFill>
            </a:endParaRPr>
          </a:p>
        </p:txBody>
      </p:sp>
      <p:pic>
        <p:nvPicPr>
          <p:cNvPr id="11" name="Picture 2" descr="http://proyectokennis.com/wp-content/uploads/2016/10/Mujer-e-Ingenieria-3-428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429" y="5921475"/>
            <a:ext cx="1915906" cy="13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05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0"/>
            <a:ext cx="10080625" cy="1092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3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Picture 4" descr="http://www.etsidi.upm.es/sfs/E.U.I.T.%20Industrial/ADMIN/IMAGENES/LOGOS%20act.NOV2014/LogoETSIDI-mediano.pn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13204"/>
            <a:ext cx="1435924" cy="64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5040312" y="238324"/>
            <a:ext cx="33627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Universidad Politécnica de Madrid</a:t>
            </a:r>
          </a:p>
          <a:p>
            <a:pPr algn="r"/>
            <a:r>
              <a:rPr lang="es-ES" spc="-150" dirty="0" smtClean="0">
                <a:solidFill>
                  <a:schemeClr val="accent1">
                    <a:lumMod val="75000"/>
                  </a:schemeClr>
                </a:solidFill>
                <a:latin typeface="Helvetica-Narrow" panose="020B0500000000000000" pitchFamily="2" charset="0"/>
              </a:rPr>
              <a:t>E.T.S. de Ingeniería y Diseño Industrial</a:t>
            </a:r>
            <a:endParaRPr lang="es-ES" spc="-150" dirty="0">
              <a:solidFill>
                <a:schemeClr val="accent1">
                  <a:lumMod val="75000"/>
                </a:schemeClr>
              </a:solidFill>
              <a:latin typeface="Helvetica-Narrow" panose="020B0500000000000000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234262" y="7006062"/>
            <a:ext cx="2673762" cy="457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Entrega de diplomas</a:t>
            </a:r>
          </a:p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18 de abril de 2018</a:t>
            </a:r>
          </a:p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Sara Gómez Martín</a:t>
            </a:r>
            <a:endParaRPr lang="es-ES" sz="1000" b="1" dirty="0">
              <a:solidFill>
                <a:srgbClr val="0070C0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452429" y="1877382"/>
            <a:ext cx="4668890" cy="472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RETOS ACTUALES</a:t>
            </a:r>
            <a:endParaRPr lang="es-ES" b="1" dirty="0"/>
          </a:p>
        </p:txBody>
      </p:sp>
      <p:sp>
        <p:nvSpPr>
          <p:cNvPr id="17" name="Shape 396"/>
          <p:cNvSpPr txBox="1">
            <a:spLocks/>
          </p:cNvSpPr>
          <p:nvPr/>
        </p:nvSpPr>
        <p:spPr>
          <a:xfrm>
            <a:off x="1296987" y="2176106"/>
            <a:ext cx="7999413" cy="391662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400" dirty="0" smtClean="0"/>
          </a:p>
          <a:p>
            <a:endParaRPr lang="es-ES" sz="2400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130175" y="2342312"/>
            <a:ext cx="994653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8800" indent="-457200">
              <a:buClr>
                <a:srgbClr val="A6BCC9"/>
              </a:buClr>
              <a:buSzPts val="2000"/>
              <a:buFont typeface="Wingdings" panose="05000000000000000000" pitchFamily="2" charset="2"/>
              <a:buChar char="v"/>
            </a:pPr>
            <a:r>
              <a:rPr lang="es-ES_tradnl" sz="2600" b="1" dirty="0" smtClean="0">
                <a:solidFill>
                  <a:srgbClr val="002060"/>
                </a:solidFill>
                <a:latin typeface="Calibri" panose="020F0502020204030204" pitchFamily="34" charset="0"/>
                <a:ea typeface="Lato Light"/>
                <a:cs typeface="Kefa"/>
                <a:sym typeface="Lato Light"/>
              </a:rPr>
              <a:t>Impresión </a:t>
            </a:r>
            <a:r>
              <a:rPr lang="es-ES_tradnl" sz="2600" b="1" dirty="0">
                <a:solidFill>
                  <a:srgbClr val="002060"/>
                </a:solidFill>
                <a:latin typeface="Calibri" panose="020F0502020204030204" pitchFamily="34" charset="0"/>
                <a:ea typeface="Lato Light"/>
                <a:cs typeface="Kefa"/>
                <a:sym typeface="Lato Light"/>
              </a:rPr>
              <a:t>3D de órganos</a:t>
            </a:r>
          </a:p>
          <a:p>
            <a:pPr marL="558800" indent="-457200">
              <a:buClr>
                <a:srgbClr val="A6BCC9"/>
              </a:buClr>
              <a:buSzPts val="2000"/>
              <a:buFont typeface="Wingdings" panose="05000000000000000000" pitchFamily="2" charset="2"/>
              <a:buChar char="v"/>
            </a:pPr>
            <a:r>
              <a:rPr lang="es-ES_tradnl" sz="2600" b="1" dirty="0">
                <a:solidFill>
                  <a:srgbClr val="002060"/>
                </a:solidFill>
                <a:latin typeface="Calibri" panose="020F0502020204030204" pitchFamily="34" charset="0"/>
                <a:ea typeface="Lato Light"/>
                <a:cs typeface="Kefa"/>
                <a:sym typeface="Lato Light"/>
              </a:rPr>
              <a:t>Descubrimiento de los </a:t>
            </a:r>
            <a:r>
              <a:rPr lang="es-ES_tradnl" sz="2600" b="1" dirty="0" err="1">
                <a:solidFill>
                  <a:srgbClr val="002060"/>
                </a:solidFill>
                <a:latin typeface="Calibri" panose="020F0502020204030204" pitchFamily="34" charset="0"/>
                <a:ea typeface="Lato Light"/>
                <a:cs typeface="Kefa"/>
                <a:sym typeface="Lato Light"/>
              </a:rPr>
              <a:t>Telómeros</a:t>
            </a:r>
            <a:r>
              <a:rPr lang="es-ES_tradnl" sz="2600" b="1" dirty="0">
                <a:solidFill>
                  <a:srgbClr val="002060"/>
                </a:solidFill>
                <a:latin typeface="Calibri" panose="020F0502020204030204" pitchFamily="34" charset="0"/>
                <a:ea typeface="Lato Light"/>
                <a:cs typeface="Kefa"/>
                <a:sym typeface="Lato Light"/>
              </a:rPr>
              <a:t> </a:t>
            </a:r>
            <a:endParaRPr lang="es-ES_tradnl" sz="2600" b="1" dirty="0" smtClean="0">
              <a:solidFill>
                <a:srgbClr val="002060"/>
              </a:solidFill>
              <a:latin typeface="Calibri" panose="020F0502020204030204" pitchFamily="34" charset="0"/>
              <a:ea typeface="Lato Light"/>
              <a:cs typeface="Kefa"/>
              <a:sym typeface="Lato Light"/>
            </a:endParaRPr>
          </a:p>
          <a:p>
            <a:pPr marL="558800" indent="-457200">
              <a:buClr>
                <a:srgbClr val="A6BCC9"/>
              </a:buClr>
              <a:buSzPts val="2000"/>
              <a:buFont typeface="Wingdings" panose="05000000000000000000" pitchFamily="2" charset="2"/>
              <a:buChar char="v"/>
            </a:pPr>
            <a:r>
              <a:rPr lang="es-ES_tradnl" sz="2600" b="1" dirty="0" smtClean="0">
                <a:solidFill>
                  <a:srgbClr val="002060"/>
                </a:solidFill>
                <a:latin typeface="Calibri" panose="020F0502020204030204" pitchFamily="34" charset="0"/>
                <a:ea typeface="Lato Light"/>
                <a:cs typeface="Kefa"/>
                <a:sym typeface="Lato Light"/>
              </a:rPr>
              <a:t>Nanotecnología (chips inyectables) </a:t>
            </a:r>
            <a:endParaRPr lang="es-ES_tradnl" sz="2600" b="1" dirty="0">
              <a:solidFill>
                <a:srgbClr val="002060"/>
              </a:solidFill>
              <a:latin typeface="Calibri" panose="020F0502020204030204" pitchFamily="34" charset="0"/>
              <a:ea typeface="Lato Light"/>
              <a:cs typeface="Kefa"/>
              <a:sym typeface="Lato Light"/>
            </a:endParaRPr>
          </a:p>
          <a:p>
            <a:pPr marL="558800" indent="-457200">
              <a:buClr>
                <a:srgbClr val="A6BCC9"/>
              </a:buClr>
              <a:buSzPts val="2000"/>
              <a:buFont typeface="Wingdings" panose="05000000000000000000" pitchFamily="2" charset="2"/>
              <a:buChar char="v"/>
            </a:pPr>
            <a:r>
              <a:rPr lang="es-ES_tradnl" sz="2600" b="1" dirty="0">
                <a:solidFill>
                  <a:srgbClr val="002060"/>
                </a:solidFill>
                <a:latin typeface="Calibri" panose="020F0502020204030204" pitchFamily="34" charset="0"/>
                <a:ea typeface="Lato Light"/>
                <a:cs typeface="Kefa"/>
                <a:sym typeface="Lato Light"/>
              </a:rPr>
              <a:t>Prótesis biónicas</a:t>
            </a:r>
          </a:p>
          <a:p>
            <a:pPr marL="558800" indent="-457200">
              <a:buClr>
                <a:srgbClr val="A6BCC9"/>
              </a:buClr>
              <a:buSzPts val="2000"/>
              <a:buFont typeface="Wingdings" panose="05000000000000000000" pitchFamily="2" charset="2"/>
              <a:buChar char="v"/>
            </a:pPr>
            <a:r>
              <a:rPr lang="es-ES_tradnl" sz="2600" b="1" dirty="0">
                <a:solidFill>
                  <a:srgbClr val="002060"/>
                </a:solidFill>
                <a:latin typeface="Calibri" panose="020F0502020204030204" pitchFamily="34" charset="0"/>
                <a:ea typeface="Lato Light"/>
                <a:cs typeface="Kefa"/>
                <a:sym typeface="Lato Light"/>
              </a:rPr>
              <a:t>Medicamentos biotecnológicos (</a:t>
            </a:r>
            <a:r>
              <a:rPr lang="es-ES_tradnl" sz="2600" b="1" dirty="0" smtClean="0">
                <a:solidFill>
                  <a:srgbClr val="002060"/>
                </a:solidFill>
                <a:latin typeface="Calibri" panose="020F0502020204030204" pitchFamily="34" charset="0"/>
                <a:ea typeface="Lato Light"/>
                <a:cs typeface="Kefa"/>
                <a:sym typeface="Lato Light"/>
              </a:rPr>
              <a:t>sustancias </a:t>
            </a:r>
            <a:r>
              <a:rPr lang="es-ES_tradnl" sz="2600" b="1" dirty="0">
                <a:solidFill>
                  <a:srgbClr val="002060"/>
                </a:solidFill>
                <a:latin typeface="Calibri" panose="020F0502020204030204" pitchFamily="34" charset="0"/>
                <a:ea typeface="Lato Light"/>
                <a:cs typeface="Kefa"/>
                <a:sym typeface="Lato Light"/>
              </a:rPr>
              <a:t>inteligentes que hagan que nuestras células se conviertan en </a:t>
            </a:r>
            <a:r>
              <a:rPr lang="es-ES_tradnl" sz="2600" b="1" dirty="0" smtClean="0">
                <a:solidFill>
                  <a:srgbClr val="002060"/>
                </a:solidFill>
                <a:latin typeface="Calibri" panose="020F0502020204030204" pitchFamily="34" charset="0"/>
                <a:ea typeface="Lato Light"/>
                <a:cs typeface="Kefa"/>
                <a:sym typeface="Lato Light"/>
              </a:rPr>
              <a:t>farmacias)</a:t>
            </a:r>
            <a:endParaRPr lang="es-ES_tradnl" sz="2600" b="1" dirty="0">
              <a:solidFill>
                <a:srgbClr val="002060"/>
              </a:solidFill>
              <a:latin typeface="Calibri" panose="020F0502020204030204" pitchFamily="34" charset="0"/>
              <a:ea typeface="Lato Light"/>
              <a:cs typeface="Kefa"/>
              <a:sym typeface="Lato Light"/>
            </a:endParaRPr>
          </a:p>
          <a:p>
            <a:pPr marL="558800" indent="-457200">
              <a:buClr>
                <a:srgbClr val="A6BCC9"/>
              </a:buClr>
              <a:buSzPts val="2000"/>
              <a:buFont typeface="Wingdings" panose="05000000000000000000" pitchFamily="2" charset="2"/>
              <a:buChar char="v"/>
            </a:pPr>
            <a:r>
              <a:rPr lang="es-ES" sz="2600" b="1" dirty="0">
                <a:solidFill>
                  <a:srgbClr val="002060"/>
                </a:solidFill>
                <a:latin typeface="Calibri" panose="020F0502020204030204" pitchFamily="34" charset="0"/>
                <a:ea typeface="Lato Light"/>
                <a:cs typeface="Kefa"/>
                <a:sym typeface="Lato Light"/>
              </a:rPr>
              <a:t>Cerebro </a:t>
            </a:r>
            <a:r>
              <a:rPr lang="es-ES" sz="2600" b="1" dirty="0" smtClean="0">
                <a:solidFill>
                  <a:srgbClr val="002060"/>
                </a:solidFill>
                <a:latin typeface="Calibri" panose="020F0502020204030204" pitchFamily="34" charset="0"/>
                <a:ea typeface="Lato Light"/>
                <a:cs typeface="Kefa"/>
                <a:sym typeface="Lato Light"/>
              </a:rPr>
              <a:t>artificial </a:t>
            </a:r>
            <a:r>
              <a:rPr lang="es-ES" sz="2600" b="1" dirty="0">
                <a:solidFill>
                  <a:srgbClr val="002060"/>
                </a:solidFill>
                <a:latin typeface="Calibri" panose="020F0502020204030204" pitchFamily="34" charset="0"/>
                <a:ea typeface="Lato Light"/>
                <a:cs typeface="Kefa"/>
                <a:sym typeface="Lato Light"/>
              </a:rPr>
              <a:t>o cerebro en la nube</a:t>
            </a:r>
          </a:p>
          <a:p>
            <a:pPr marL="558800" indent="-457200">
              <a:buClr>
                <a:srgbClr val="A6BCC9"/>
              </a:buClr>
              <a:buSzPts val="2000"/>
              <a:buFont typeface="Wingdings" panose="05000000000000000000" pitchFamily="2" charset="2"/>
              <a:buChar char="v"/>
            </a:pPr>
            <a:r>
              <a:rPr lang="es-ES" sz="2600" b="1" dirty="0">
                <a:solidFill>
                  <a:srgbClr val="002060"/>
                </a:solidFill>
                <a:latin typeface="Calibri" panose="020F0502020204030204" pitchFamily="34" charset="0"/>
                <a:ea typeface="Lato Light"/>
                <a:cs typeface="Kefa"/>
                <a:sym typeface="Lato Light"/>
              </a:rPr>
              <a:t>Cirugía robótica </a:t>
            </a:r>
            <a:r>
              <a:rPr lang="es-ES" sz="2600" b="1" dirty="0" smtClean="0">
                <a:solidFill>
                  <a:srgbClr val="002060"/>
                </a:solidFill>
                <a:latin typeface="Calibri" panose="020F0502020204030204" pitchFamily="34" charset="0"/>
                <a:ea typeface="Lato Light"/>
                <a:cs typeface="Kefa"/>
                <a:sym typeface="Lato Light"/>
              </a:rPr>
              <a:t>(sistema </a:t>
            </a:r>
            <a:r>
              <a:rPr lang="es-ES" sz="2600" b="1" dirty="0">
                <a:solidFill>
                  <a:srgbClr val="002060"/>
                </a:solidFill>
                <a:latin typeface="Calibri" panose="020F0502020204030204" pitchFamily="34" charset="0"/>
                <a:ea typeface="Lato Light"/>
                <a:cs typeface="Kefa"/>
                <a:sym typeface="Lato Light"/>
              </a:rPr>
              <a:t>Da Vinci o Gafas </a:t>
            </a:r>
            <a:r>
              <a:rPr lang="es-ES" sz="2600" b="1" dirty="0" smtClean="0">
                <a:solidFill>
                  <a:srgbClr val="002060"/>
                </a:solidFill>
                <a:latin typeface="Calibri" panose="020F0502020204030204" pitchFamily="34" charset="0"/>
                <a:ea typeface="Lato Light"/>
                <a:cs typeface="Kefa"/>
                <a:sym typeface="Lato Light"/>
              </a:rPr>
              <a:t>Google) </a:t>
            </a:r>
          </a:p>
          <a:p>
            <a:pPr marL="558800" indent="-457200">
              <a:buClr>
                <a:srgbClr val="A6BCC9"/>
              </a:buClr>
              <a:buSzPts val="2000"/>
              <a:buFont typeface="Wingdings" panose="05000000000000000000" pitchFamily="2" charset="2"/>
              <a:buChar char="v"/>
            </a:pPr>
            <a:r>
              <a:rPr lang="es-ES" sz="2600" b="1" dirty="0" smtClean="0">
                <a:solidFill>
                  <a:srgbClr val="002060"/>
                </a:solidFill>
                <a:latin typeface="Calibri" panose="020F0502020204030204" pitchFamily="34" charset="0"/>
                <a:ea typeface="Lato Light"/>
                <a:cs typeface="Kefa"/>
                <a:sym typeface="Lato Light"/>
              </a:rPr>
              <a:t>Fonendoscopio </a:t>
            </a:r>
            <a:r>
              <a:rPr lang="es-ES" sz="2600" b="1" dirty="0">
                <a:solidFill>
                  <a:srgbClr val="002060"/>
                </a:solidFill>
                <a:latin typeface="Calibri" panose="020F0502020204030204" pitchFamily="34" charset="0"/>
                <a:ea typeface="Lato Light"/>
                <a:cs typeface="Kefa"/>
                <a:sym typeface="Lato Light"/>
              </a:rPr>
              <a:t>con ultrasonidos y pantalla para ver el corazón</a:t>
            </a:r>
          </a:p>
          <a:p>
            <a:pPr marL="558800" indent="-457200">
              <a:buClr>
                <a:srgbClr val="A6BCC9"/>
              </a:buClr>
              <a:buSzPts val="2000"/>
              <a:buFont typeface="Wingdings" panose="05000000000000000000" pitchFamily="2" charset="2"/>
              <a:buChar char="v"/>
            </a:pPr>
            <a:r>
              <a:rPr lang="es-ES_tradnl" sz="2600" b="1" dirty="0" smtClean="0">
                <a:solidFill>
                  <a:srgbClr val="002060"/>
                </a:solidFill>
                <a:latin typeface="Calibri" panose="020F0502020204030204" pitchFamily="34" charset="0"/>
                <a:ea typeface="Lato Light"/>
                <a:cs typeface="Kefa"/>
                <a:sym typeface="Lato Light"/>
              </a:rPr>
              <a:t>“</a:t>
            </a:r>
            <a:r>
              <a:rPr lang="es-ES_tradnl" sz="2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Lato Light"/>
                <a:cs typeface="Kefa"/>
                <a:sym typeface="Lato Light"/>
              </a:rPr>
              <a:t>Wearables</a:t>
            </a:r>
            <a:r>
              <a:rPr lang="es-ES_tradnl" sz="2600" b="1" dirty="0" smtClean="0">
                <a:solidFill>
                  <a:srgbClr val="002060"/>
                </a:solidFill>
                <a:latin typeface="Calibri" panose="020F0502020204030204" pitchFamily="34" charset="0"/>
                <a:ea typeface="Lato Light"/>
                <a:cs typeface="Kefa"/>
                <a:sym typeface="Lato Light"/>
              </a:rPr>
              <a:t>” (Ropa digital) </a:t>
            </a:r>
            <a:endParaRPr lang="es-ES_tradnl" sz="2600" b="1" dirty="0">
              <a:solidFill>
                <a:srgbClr val="002060"/>
              </a:solidFill>
              <a:latin typeface="Calibri" panose="020F0502020204030204" pitchFamily="34" charset="0"/>
              <a:ea typeface="Lato Light"/>
              <a:cs typeface="Kefa"/>
              <a:sym typeface="Lato Light"/>
            </a:endParaRPr>
          </a:p>
          <a:p>
            <a:pPr marL="558800" indent="-457200">
              <a:buClr>
                <a:srgbClr val="A6BCC9"/>
              </a:buClr>
              <a:buSzPts val="2000"/>
              <a:buFont typeface="Wingdings" panose="05000000000000000000" pitchFamily="2" charset="2"/>
              <a:buChar char="v"/>
            </a:pPr>
            <a:r>
              <a:rPr lang="es-ES_tradnl" sz="2600" b="1" dirty="0">
                <a:solidFill>
                  <a:srgbClr val="002060"/>
                </a:solidFill>
                <a:latin typeface="Calibri" panose="020F0502020204030204" pitchFamily="34" charset="0"/>
                <a:ea typeface="Lato Light"/>
                <a:cs typeface="Kefa"/>
                <a:sym typeface="Lato Light"/>
              </a:rPr>
              <a:t>Realidad aumentada </a:t>
            </a:r>
          </a:p>
        </p:txBody>
      </p:sp>
      <p:pic>
        <p:nvPicPr>
          <p:cNvPr id="15" name="Imagen 2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419" y="5037100"/>
            <a:ext cx="2594344" cy="1770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http://proyectokennis.com/wp-content/uploads/2016/10/Mujer-e-Ingenieria-3-428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494" y="2516908"/>
            <a:ext cx="1915906" cy="13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17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0"/>
            <a:ext cx="10080625" cy="1092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3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Picture 4" descr="http://www.etsidi.upm.es/sfs/E.U.I.T.%20Industrial/ADMIN/IMAGENES/LOGOS%20act.NOV2014/LogoETSIDI-mediano.pn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13204"/>
            <a:ext cx="1435924" cy="64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5040312" y="238324"/>
            <a:ext cx="33627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Universidad Politécnica de Madrid</a:t>
            </a:r>
          </a:p>
          <a:p>
            <a:pPr algn="r"/>
            <a:r>
              <a:rPr lang="es-ES" spc="-150" dirty="0" smtClean="0">
                <a:solidFill>
                  <a:schemeClr val="accent1">
                    <a:lumMod val="75000"/>
                  </a:schemeClr>
                </a:solidFill>
                <a:latin typeface="Helvetica-Narrow" panose="020B0500000000000000" pitchFamily="2" charset="0"/>
              </a:rPr>
              <a:t>E.T.S. de Ingeniería y Diseño Industrial</a:t>
            </a:r>
            <a:endParaRPr lang="es-ES" spc="-150" dirty="0">
              <a:solidFill>
                <a:schemeClr val="accent1">
                  <a:lumMod val="75000"/>
                </a:schemeClr>
              </a:solidFill>
              <a:latin typeface="Helvetica-Narrow" panose="020B0500000000000000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996344" y="6576921"/>
            <a:ext cx="2673762" cy="457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Entrega de diplomas</a:t>
            </a:r>
          </a:p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18 de abril de 2018</a:t>
            </a:r>
          </a:p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Sara Gómez Martín</a:t>
            </a:r>
            <a:endParaRPr lang="es-ES" sz="1000" b="1" dirty="0">
              <a:solidFill>
                <a:srgbClr val="0070C0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152129" y="1728939"/>
            <a:ext cx="4668890" cy="472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PERFILES PROFESIONALES QUE VENDRÁN</a:t>
            </a:r>
            <a:endParaRPr lang="es-ES" sz="1600" b="1" dirty="0"/>
          </a:p>
        </p:txBody>
      </p:sp>
      <p:sp>
        <p:nvSpPr>
          <p:cNvPr id="17" name="Shape 396"/>
          <p:cNvSpPr txBox="1">
            <a:spLocks/>
          </p:cNvSpPr>
          <p:nvPr/>
        </p:nvSpPr>
        <p:spPr>
          <a:xfrm>
            <a:off x="1296987" y="2176106"/>
            <a:ext cx="7999413" cy="391662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400" dirty="0" smtClean="0"/>
          </a:p>
          <a:p>
            <a:endParaRPr lang="es-ES" sz="2400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2205140" y="2721232"/>
            <a:ext cx="722980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_tradnl" sz="2600" b="1" dirty="0">
                <a:solidFill>
                  <a:srgbClr val="002060"/>
                </a:solidFill>
                <a:ea typeface="Roboto Slab Light"/>
                <a:cs typeface="Bauhaus 93"/>
                <a:sym typeface="Roboto Slab Light"/>
              </a:rPr>
              <a:t>Diseñador de </a:t>
            </a:r>
            <a:r>
              <a:rPr lang="es-ES_tradnl" sz="2600" b="1" dirty="0" smtClean="0">
                <a:solidFill>
                  <a:srgbClr val="002060"/>
                </a:solidFill>
                <a:ea typeface="Roboto Slab Light"/>
                <a:cs typeface="Bauhaus 93"/>
                <a:sym typeface="Roboto Slab Light"/>
              </a:rPr>
              <a:t>órganos (</a:t>
            </a:r>
            <a:r>
              <a:rPr lang="es-ES_tradnl" sz="2600" b="1" dirty="0" err="1" smtClean="0">
                <a:solidFill>
                  <a:srgbClr val="002060"/>
                </a:solidFill>
                <a:ea typeface="Roboto Slab Light"/>
                <a:cs typeface="Bauhaus 93"/>
                <a:sym typeface="Roboto Slab Light"/>
              </a:rPr>
              <a:t>Body</a:t>
            </a:r>
            <a:r>
              <a:rPr lang="es-ES_tradnl" sz="2600" b="1" dirty="0" smtClean="0">
                <a:solidFill>
                  <a:srgbClr val="002060"/>
                </a:solidFill>
                <a:ea typeface="Roboto Slab Light"/>
                <a:cs typeface="Bauhaus 93"/>
                <a:sym typeface="Roboto Slab Light"/>
              </a:rPr>
              <a:t> </a:t>
            </a:r>
            <a:r>
              <a:rPr lang="es-ES_tradnl" sz="2600" b="1" dirty="0" err="1">
                <a:solidFill>
                  <a:srgbClr val="002060"/>
                </a:solidFill>
                <a:ea typeface="Roboto Slab Light"/>
                <a:cs typeface="Bauhaus 93"/>
                <a:sym typeface="Roboto Slab Light"/>
              </a:rPr>
              <a:t>Part</a:t>
            </a:r>
            <a:r>
              <a:rPr lang="es-ES_tradnl" sz="2600" b="1" dirty="0">
                <a:solidFill>
                  <a:srgbClr val="002060"/>
                </a:solidFill>
                <a:ea typeface="Roboto Slab Light"/>
                <a:cs typeface="Bauhaus 93"/>
                <a:sym typeface="Roboto Slab Light"/>
              </a:rPr>
              <a:t> </a:t>
            </a:r>
            <a:r>
              <a:rPr lang="es-ES_tradnl" sz="2600" b="1" dirty="0" err="1" smtClean="0">
                <a:solidFill>
                  <a:srgbClr val="002060"/>
                </a:solidFill>
                <a:ea typeface="Roboto Slab Light"/>
                <a:cs typeface="Bauhaus 93"/>
                <a:sym typeface="Roboto Slab Light"/>
              </a:rPr>
              <a:t>Maker</a:t>
            </a:r>
            <a:r>
              <a:rPr lang="es-ES_tradnl" sz="2600" b="1" dirty="0" smtClean="0">
                <a:solidFill>
                  <a:srgbClr val="002060"/>
                </a:solidFill>
                <a:ea typeface="Roboto Slab Light"/>
                <a:cs typeface="Bauhaus 93"/>
                <a:sym typeface="Roboto Slab Light"/>
              </a:rPr>
              <a:t>)</a:t>
            </a:r>
            <a:endParaRPr lang="es-ES_tradnl" sz="2600" b="1" dirty="0">
              <a:solidFill>
                <a:srgbClr val="002060"/>
              </a:solidFill>
              <a:ea typeface="Roboto Slab Light"/>
              <a:cs typeface="Bauhaus 93"/>
              <a:sym typeface="Roboto Slab Ligh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_tradnl" sz="2600" b="1" dirty="0">
                <a:solidFill>
                  <a:srgbClr val="002060"/>
                </a:solidFill>
                <a:ea typeface="Roboto Slab Light"/>
                <a:cs typeface="Bauhaus 93"/>
                <a:sym typeface="Roboto Slab Light"/>
              </a:rPr>
              <a:t>Pilotos, arquitectos o guías turísticos espaciales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_tradnl" sz="2600" b="1" dirty="0">
                <a:solidFill>
                  <a:srgbClr val="002060"/>
                </a:solidFill>
                <a:ea typeface="Roboto Slab Light"/>
                <a:cs typeface="Bauhaus 93"/>
                <a:sym typeface="Roboto Slab Light"/>
              </a:rPr>
              <a:t>Almacenador de energía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_tradnl" sz="2600" b="1" dirty="0">
                <a:solidFill>
                  <a:srgbClr val="002060"/>
                </a:solidFill>
                <a:ea typeface="Roboto Slab Light"/>
                <a:cs typeface="Bauhaus 93"/>
                <a:sym typeface="Roboto Slab Light"/>
              </a:rPr>
              <a:t>Arquitecto de nuevas realidades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_tradnl" sz="2600" b="1" dirty="0" smtClean="0">
                <a:solidFill>
                  <a:srgbClr val="002060"/>
                </a:solidFill>
                <a:ea typeface="Roboto Slab Light"/>
                <a:cs typeface="Bauhaus 93"/>
                <a:sym typeface="Roboto Slab Light"/>
              </a:rPr>
              <a:t>Especialistas </a:t>
            </a:r>
            <a:r>
              <a:rPr lang="es-ES_tradnl" sz="2600" b="1" dirty="0">
                <a:solidFill>
                  <a:srgbClr val="002060"/>
                </a:solidFill>
                <a:ea typeface="Roboto Slab Light"/>
                <a:cs typeface="Bauhaus 93"/>
                <a:sym typeface="Roboto Slab Light"/>
              </a:rPr>
              <a:t>en </a:t>
            </a:r>
            <a:r>
              <a:rPr lang="es-ES_tradnl" sz="2600" b="1" dirty="0" err="1">
                <a:solidFill>
                  <a:srgbClr val="002060"/>
                </a:solidFill>
                <a:ea typeface="Roboto Slab Light"/>
                <a:cs typeface="Bauhaus 93"/>
                <a:sym typeface="Roboto Slab Light"/>
              </a:rPr>
              <a:t>bioimpresión</a:t>
            </a:r>
            <a:r>
              <a:rPr lang="es-ES_tradnl" sz="2600" b="1" dirty="0">
                <a:solidFill>
                  <a:srgbClr val="002060"/>
                </a:solidFill>
                <a:ea typeface="Roboto Slab Light"/>
                <a:cs typeface="Bauhaus 93"/>
                <a:sym typeface="Roboto Slab Light"/>
              </a:rPr>
              <a:t> 3D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_tradnl" sz="2600" b="1" dirty="0" err="1">
                <a:solidFill>
                  <a:srgbClr val="002060"/>
                </a:solidFill>
                <a:ea typeface="Roboto Slab Light"/>
                <a:cs typeface="Bauhaus 93"/>
                <a:sym typeface="Roboto Slab Light"/>
              </a:rPr>
              <a:t>Nanomédico</a:t>
            </a:r>
            <a:endParaRPr lang="es-ES_tradnl" sz="2600" b="1" dirty="0">
              <a:solidFill>
                <a:srgbClr val="002060"/>
              </a:solidFill>
              <a:ea typeface="Roboto Slab Light"/>
              <a:cs typeface="Bauhaus 93"/>
              <a:sym typeface="Roboto Slab Ligh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_tradnl" sz="2600" b="1" dirty="0">
                <a:solidFill>
                  <a:srgbClr val="002060"/>
                </a:solidFill>
                <a:ea typeface="Roboto Slab Light"/>
                <a:cs typeface="Bauhaus 93"/>
                <a:sym typeface="Roboto Slab Light"/>
              </a:rPr>
              <a:t>Granjero vertical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_tradnl" sz="2600" b="1" dirty="0">
                <a:solidFill>
                  <a:srgbClr val="002060"/>
                </a:solidFill>
                <a:ea typeface="Roboto Slab Light"/>
                <a:cs typeface="Bauhaus 93"/>
                <a:sym typeface="Roboto Slab Light"/>
              </a:rPr>
              <a:t>Especialistas en reversión del cambio climático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_tradnl" sz="2600" b="1" dirty="0">
                <a:solidFill>
                  <a:srgbClr val="002060"/>
                </a:solidFill>
                <a:ea typeface="Roboto Slab Light"/>
                <a:cs typeface="Bauhaus 93"/>
                <a:sym typeface="Roboto Slab Light"/>
              </a:rPr>
              <a:t>Cirujanos de aumento de memoria</a:t>
            </a:r>
          </a:p>
        </p:txBody>
      </p:sp>
      <p:pic>
        <p:nvPicPr>
          <p:cNvPr id="15" name="Picture 2" descr="http://proyectokennis.com/wp-content/uploads/2016/10/Mujer-e-Ingenieria-3-428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39" y="1193798"/>
            <a:ext cx="1915906" cy="13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93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0"/>
            <a:ext cx="10080625" cy="1092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3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Picture 4" descr="http://www.etsidi.upm.es/sfs/E.U.I.T.%20Industrial/ADMIN/IMAGENES/LOGOS%20act.NOV2014/LogoETSIDI-mediano.pn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13204"/>
            <a:ext cx="1435924" cy="64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5040312" y="238324"/>
            <a:ext cx="33627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Universidad Politécnica de Madrid</a:t>
            </a:r>
          </a:p>
          <a:p>
            <a:pPr algn="r"/>
            <a:r>
              <a:rPr lang="es-ES" spc="-150" dirty="0" smtClean="0">
                <a:solidFill>
                  <a:schemeClr val="accent1">
                    <a:lumMod val="75000"/>
                  </a:schemeClr>
                </a:solidFill>
                <a:latin typeface="Helvetica-Narrow" panose="020B0500000000000000" pitchFamily="2" charset="0"/>
              </a:rPr>
              <a:t>E.T.S. de Ingeniería y Diseño Industrial</a:t>
            </a:r>
            <a:endParaRPr lang="es-ES" spc="-150" dirty="0">
              <a:solidFill>
                <a:schemeClr val="accent1">
                  <a:lumMod val="75000"/>
                </a:schemeClr>
              </a:solidFill>
              <a:latin typeface="Helvetica-Narrow" panose="020B0500000000000000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220362" y="6807199"/>
            <a:ext cx="2673762" cy="457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Entrega de diplomas</a:t>
            </a:r>
          </a:p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18 de abril de 2018</a:t>
            </a:r>
          </a:p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Sara Gómez Martín</a:t>
            </a:r>
            <a:endParaRPr lang="es-ES" sz="1000" b="1" dirty="0">
              <a:solidFill>
                <a:srgbClr val="0070C0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152129" y="1728939"/>
            <a:ext cx="4668890" cy="472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¿QUÉ HACER?</a:t>
            </a:r>
            <a:endParaRPr lang="es-ES" sz="1600" b="1" dirty="0"/>
          </a:p>
        </p:txBody>
      </p:sp>
      <p:sp>
        <p:nvSpPr>
          <p:cNvPr id="17" name="Shape 396"/>
          <p:cNvSpPr txBox="1">
            <a:spLocks/>
          </p:cNvSpPr>
          <p:nvPr/>
        </p:nvSpPr>
        <p:spPr>
          <a:xfrm>
            <a:off x="1296987" y="2176106"/>
            <a:ext cx="7999413" cy="391662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400" dirty="0" smtClean="0"/>
          </a:p>
          <a:p>
            <a:endParaRPr lang="es-ES" sz="2400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673481" y="3276861"/>
            <a:ext cx="92464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indent="0">
              <a:buNone/>
            </a:pPr>
            <a:r>
              <a:rPr lang="es-ES" sz="2600" b="1" dirty="0" smtClean="0">
                <a:solidFill>
                  <a:schemeClr val="accent5">
                    <a:lumMod val="50000"/>
                  </a:schemeClr>
                </a:solidFill>
              </a:rPr>
              <a:t>Las </a:t>
            </a: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</a:rPr>
              <a:t>acciones más eficaces  </a:t>
            </a:r>
            <a:r>
              <a:rPr lang="es-ES" sz="2600" b="1" dirty="0" smtClean="0">
                <a:solidFill>
                  <a:schemeClr val="accent5">
                    <a:lumMod val="50000"/>
                  </a:schemeClr>
                </a:solidFill>
              </a:rPr>
              <a:t>están </a:t>
            </a: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</a:rPr>
              <a:t>lejos </a:t>
            </a:r>
            <a:r>
              <a:rPr lang="es-ES" sz="2600" b="1" dirty="0" smtClean="0">
                <a:solidFill>
                  <a:schemeClr val="accent5">
                    <a:lumMod val="50000"/>
                  </a:schemeClr>
                </a:solidFill>
              </a:rPr>
              <a:t>de la </a:t>
            </a: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</a:rPr>
              <a:t>imposición de los instrumentos de igualdad y </a:t>
            </a:r>
            <a:r>
              <a:rPr lang="es-ES" sz="2600" b="1" dirty="0" smtClean="0">
                <a:solidFill>
                  <a:schemeClr val="accent5">
                    <a:lumMod val="50000"/>
                  </a:schemeClr>
                </a:solidFill>
              </a:rPr>
              <a:t>cerca </a:t>
            </a: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</a:rPr>
              <a:t>de unos códigos de buenas conductas. </a:t>
            </a:r>
          </a:p>
          <a:p>
            <a:pPr marL="114300" indent="0">
              <a:buNone/>
            </a:pP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</a:rPr>
              <a:t>Destacan </a:t>
            </a:r>
            <a:r>
              <a:rPr lang="es-ES" sz="2600" b="1" dirty="0" smtClean="0">
                <a:solidFill>
                  <a:schemeClr val="accent5">
                    <a:lumMod val="50000"/>
                  </a:schemeClr>
                </a:solidFill>
              </a:rPr>
              <a:t>políticas: </a:t>
            </a:r>
          </a:p>
          <a:p>
            <a:pPr marL="457200" indent="-11113">
              <a:buFont typeface="Wingdings" panose="05000000000000000000" pitchFamily="2" charset="2"/>
              <a:buChar char="v"/>
            </a:pPr>
            <a:r>
              <a:rPr lang="es-ES" sz="2600" b="1" dirty="0" smtClean="0">
                <a:solidFill>
                  <a:schemeClr val="accent5">
                    <a:lumMod val="50000"/>
                  </a:schemeClr>
                </a:solidFill>
              </a:rPr>
              <a:t>En positivo.</a:t>
            </a:r>
            <a:endParaRPr lang="es-ES" sz="2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lvl="0" indent="-11113">
              <a:buFont typeface="Wingdings" panose="05000000000000000000" pitchFamily="2" charset="2"/>
              <a:buChar char="v"/>
            </a:pPr>
            <a:r>
              <a:rPr lang="es-ES" sz="2600" b="1" dirty="0" smtClean="0">
                <a:solidFill>
                  <a:schemeClr val="accent5">
                    <a:lumMod val="50000"/>
                  </a:schemeClr>
                </a:solidFill>
              </a:rPr>
              <a:t>Universales.</a:t>
            </a:r>
            <a:endParaRPr lang="es-ES" sz="2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lvl="0" indent="-11113">
              <a:buFont typeface="Wingdings" panose="05000000000000000000" pitchFamily="2" charset="2"/>
              <a:buChar char="v"/>
            </a:pPr>
            <a:r>
              <a:rPr lang="es-ES" sz="2600" b="1" dirty="0" smtClean="0">
                <a:solidFill>
                  <a:schemeClr val="accent5">
                    <a:lumMod val="50000"/>
                  </a:schemeClr>
                </a:solidFill>
              </a:rPr>
              <a:t>De conciliación.</a:t>
            </a:r>
          </a:p>
          <a:p>
            <a:pPr lvl="0" algn="r"/>
            <a:r>
              <a:rPr lang="es-ES" b="1" dirty="0" err="1" smtClean="0">
                <a:solidFill>
                  <a:srgbClr val="C00000"/>
                </a:solidFill>
              </a:rPr>
              <a:t>Study</a:t>
            </a:r>
            <a:r>
              <a:rPr lang="es-ES" b="1" dirty="0" smtClean="0">
                <a:solidFill>
                  <a:srgbClr val="C00000"/>
                </a:solidFill>
              </a:rPr>
              <a:t> of Harvard </a:t>
            </a:r>
            <a:r>
              <a:rPr lang="es-ES" b="1" dirty="0" err="1" smtClean="0">
                <a:solidFill>
                  <a:srgbClr val="C00000"/>
                </a:solidFill>
              </a:rPr>
              <a:t>University</a:t>
            </a:r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15" name="Imagen 2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818" y="4134416"/>
            <a:ext cx="2594344" cy="1770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http://proyectokennis.com/wp-content/uploads/2016/10/Mujer-e-Ingenieria-3-428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48" y="1504643"/>
            <a:ext cx="1915906" cy="13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59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0"/>
            <a:ext cx="10080625" cy="1092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3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Picture 4" descr="http://www.etsidi.upm.es/sfs/E.U.I.T.%20Industrial/ADMIN/IMAGENES/LOGOS%20act.NOV2014/LogoETSIDI-mediano.pn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13204"/>
            <a:ext cx="1435924" cy="64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5040312" y="238324"/>
            <a:ext cx="33627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Universidad Politécnica de Madrid</a:t>
            </a:r>
          </a:p>
          <a:p>
            <a:pPr algn="r"/>
            <a:r>
              <a:rPr lang="es-ES" spc="-150" dirty="0" smtClean="0">
                <a:solidFill>
                  <a:schemeClr val="accent1">
                    <a:lumMod val="75000"/>
                  </a:schemeClr>
                </a:solidFill>
                <a:latin typeface="Helvetica-Narrow" panose="020B0500000000000000" pitchFamily="2" charset="0"/>
              </a:rPr>
              <a:t>E.T.S. de Ingeniería y Diseño Industrial</a:t>
            </a:r>
            <a:endParaRPr lang="es-ES" spc="-150" dirty="0">
              <a:solidFill>
                <a:schemeClr val="accent1">
                  <a:lumMod val="75000"/>
                </a:schemeClr>
              </a:solidFill>
              <a:latin typeface="Helvetica-Narrow" panose="020B0500000000000000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220362" y="6807199"/>
            <a:ext cx="2673762" cy="457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Entrega de diplomas</a:t>
            </a:r>
          </a:p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18 de abril de 2018</a:t>
            </a:r>
          </a:p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Sara Gómez Martín</a:t>
            </a:r>
            <a:endParaRPr lang="es-ES" sz="1000" b="1" dirty="0">
              <a:solidFill>
                <a:srgbClr val="0070C0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962248" y="1703767"/>
            <a:ext cx="4668890" cy="472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¿QUÉ HACER?</a:t>
            </a:r>
            <a:endParaRPr lang="es-ES" sz="1600" b="1" dirty="0"/>
          </a:p>
        </p:txBody>
      </p:sp>
      <p:sp>
        <p:nvSpPr>
          <p:cNvPr id="17" name="Shape 396"/>
          <p:cNvSpPr txBox="1">
            <a:spLocks/>
          </p:cNvSpPr>
          <p:nvPr/>
        </p:nvSpPr>
        <p:spPr>
          <a:xfrm>
            <a:off x="1296987" y="2176106"/>
            <a:ext cx="7999413" cy="391662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400" dirty="0" smtClean="0"/>
          </a:p>
          <a:p>
            <a:endParaRPr lang="es-ES" sz="2400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354450" y="3650453"/>
            <a:ext cx="95658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Explicar qué </a:t>
            </a:r>
            <a:r>
              <a:rPr lang="es-ES" sz="2800" b="1" dirty="0">
                <a:solidFill>
                  <a:schemeClr val="accent5">
                    <a:lumMod val="50000"/>
                  </a:schemeClr>
                </a:solidFill>
              </a:rPr>
              <a:t>es la ingeniería y sus valores.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s-ES" sz="2800" b="1" dirty="0">
                <a:solidFill>
                  <a:schemeClr val="accent5">
                    <a:lumMod val="50000"/>
                  </a:schemeClr>
                </a:solidFill>
              </a:rPr>
              <a:t>Eliminar </a:t>
            </a: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mitos </a:t>
            </a:r>
            <a:r>
              <a:rPr lang="es-ES" sz="2800" b="1" dirty="0">
                <a:solidFill>
                  <a:schemeClr val="accent5">
                    <a:lumMod val="50000"/>
                  </a:schemeClr>
                </a:solidFill>
              </a:rPr>
              <a:t>perniciosos que </a:t>
            </a: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existen </a:t>
            </a:r>
            <a:r>
              <a:rPr lang="es-ES" sz="2800" b="1" dirty="0">
                <a:solidFill>
                  <a:schemeClr val="accent5">
                    <a:lumMod val="50000"/>
                  </a:schemeClr>
                </a:solidFill>
              </a:rPr>
              <a:t>acerca de la ingeniería y las ingenieras.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s-ES" sz="2800" b="1" dirty="0">
                <a:solidFill>
                  <a:schemeClr val="accent5">
                    <a:lumMod val="50000"/>
                  </a:schemeClr>
                </a:solidFill>
              </a:rPr>
              <a:t>Apoyo y visibilidad a las profesionales de la ingeniería: como modelo y referente </a:t>
            </a: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para niñas y jóvenes</a:t>
            </a:r>
            <a:r>
              <a:rPr lang="es-ES" sz="28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es-ES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56379" y="2450124"/>
            <a:ext cx="97639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/>
              <a:t>¿Cómo </a:t>
            </a:r>
            <a:r>
              <a:rPr lang="es-ES" sz="2400" b="1" dirty="0"/>
              <a:t>fomentar las vocaciones </a:t>
            </a:r>
            <a:r>
              <a:rPr lang="es-ES" sz="2000" dirty="0"/>
              <a:t>para que </a:t>
            </a:r>
            <a:r>
              <a:rPr lang="es-ES" sz="2400" b="1" dirty="0"/>
              <a:t>las</a:t>
            </a:r>
            <a:r>
              <a:rPr lang="es-ES" sz="2400" dirty="0"/>
              <a:t> </a:t>
            </a:r>
            <a:r>
              <a:rPr lang="es-ES" sz="2400" b="1" dirty="0"/>
              <a:t>niñas se interesen </a:t>
            </a:r>
            <a:r>
              <a:rPr lang="es-ES" sz="2400" dirty="0"/>
              <a:t>por la </a:t>
            </a:r>
            <a:r>
              <a:rPr lang="es-ES" sz="2400" b="1" dirty="0" smtClean="0"/>
              <a:t>ingeniería</a:t>
            </a:r>
            <a:r>
              <a:rPr lang="es-ES" sz="2000" dirty="0" smtClean="0"/>
              <a:t>/tecnología </a:t>
            </a:r>
            <a:r>
              <a:rPr lang="es-ES" sz="2000" dirty="0"/>
              <a:t>y se decanten por estudios STEM (Ciencia, Tecnología, Ingeniería y Matemáticas</a:t>
            </a:r>
            <a:r>
              <a:rPr lang="es-ES" sz="2000" dirty="0" smtClean="0"/>
              <a:t>)</a:t>
            </a:r>
            <a:r>
              <a:rPr lang="es-ES" sz="2400" b="1" dirty="0" smtClean="0"/>
              <a:t>?</a:t>
            </a:r>
          </a:p>
          <a:p>
            <a:pPr algn="just"/>
            <a:endParaRPr lang="es-ES" sz="2400" b="1" dirty="0"/>
          </a:p>
        </p:txBody>
      </p:sp>
      <p:pic>
        <p:nvPicPr>
          <p:cNvPr id="15" name="Picture 2" descr="http://proyectokennis.com/wp-content/uploads/2016/10/Mujer-e-Ingenieria-3-428x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720" y="1179603"/>
            <a:ext cx="1754044" cy="122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0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0"/>
            <a:ext cx="10080625" cy="1092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3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Picture 4" descr="http://www.etsidi.upm.es/sfs/E.U.I.T.%20Industrial/ADMIN/IMAGENES/LOGOS%20act.NOV2014/LogoETSIDI-mediano.pn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13204"/>
            <a:ext cx="1435924" cy="64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5040312" y="238324"/>
            <a:ext cx="33627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Universidad Politécnica de Madrid</a:t>
            </a:r>
          </a:p>
          <a:p>
            <a:pPr algn="r"/>
            <a:r>
              <a:rPr lang="es-ES" spc="-150" dirty="0" smtClean="0">
                <a:solidFill>
                  <a:schemeClr val="accent1">
                    <a:lumMod val="75000"/>
                  </a:schemeClr>
                </a:solidFill>
                <a:latin typeface="Helvetica-Narrow" panose="020B0500000000000000" pitchFamily="2" charset="0"/>
              </a:rPr>
              <a:t>E.T.S. de Ingeniería y Diseño Industrial</a:t>
            </a:r>
            <a:endParaRPr lang="es-ES" spc="-150" dirty="0">
              <a:solidFill>
                <a:schemeClr val="accent1">
                  <a:lumMod val="75000"/>
                </a:schemeClr>
              </a:solidFill>
              <a:latin typeface="Helvetica-Narrow" panose="020B0500000000000000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220362" y="6807199"/>
            <a:ext cx="2673762" cy="457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Entrega de diplomas</a:t>
            </a:r>
          </a:p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18 de abril de 2018</a:t>
            </a:r>
          </a:p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Sara Gómez Martín</a:t>
            </a:r>
            <a:endParaRPr lang="es-ES" sz="1000" b="1" dirty="0">
              <a:solidFill>
                <a:srgbClr val="0070C0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962248" y="1703767"/>
            <a:ext cx="4668890" cy="472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¿QUÉ HACER?</a:t>
            </a:r>
            <a:endParaRPr lang="es-ES" sz="1600" b="1" dirty="0"/>
          </a:p>
        </p:txBody>
      </p:sp>
      <p:sp>
        <p:nvSpPr>
          <p:cNvPr id="17" name="Shape 396"/>
          <p:cNvSpPr txBox="1">
            <a:spLocks/>
          </p:cNvSpPr>
          <p:nvPr/>
        </p:nvSpPr>
        <p:spPr>
          <a:xfrm>
            <a:off x="1296987" y="2176106"/>
            <a:ext cx="7999413" cy="391662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400" dirty="0" smtClean="0"/>
          </a:p>
          <a:p>
            <a:endParaRPr lang="es-ES" sz="2400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328246" y="3650453"/>
            <a:ext cx="95658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4400" b="1" dirty="0" smtClean="0">
                <a:solidFill>
                  <a:schemeClr val="accent5">
                    <a:lumMod val="50000"/>
                  </a:schemeClr>
                </a:solidFill>
              </a:rPr>
              <a:t>LA </a:t>
            </a:r>
            <a:r>
              <a:rPr lang="es-ES" sz="4400" b="1" dirty="0">
                <a:solidFill>
                  <a:schemeClr val="accent5">
                    <a:lumMod val="50000"/>
                  </a:schemeClr>
                </a:solidFill>
              </a:rPr>
              <a:t>INGENIERÍA es divertida, creativa </a:t>
            </a:r>
            <a:r>
              <a:rPr lang="es-ES" sz="4400" b="1" dirty="0" smtClean="0">
                <a:solidFill>
                  <a:schemeClr val="accent5">
                    <a:lumMod val="50000"/>
                  </a:schemeClr>
                </a:solidFill>
              </a:rPr>
              <a:t>y…..</a:t>
            </a:r>
          </a:p>
          <a:p>
            <a:pPr lvl="0" algn="ctr"/>
            <a:r>
              <a:rPr lang="es-ES" sz="4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4800" b="1" i="1" dirty="0">
                <a:solidFill>
                  <a:schemeClr val="accent5">
                    <a:lumMod val="50000"/>
                  </a:schemeClr>
                </a:solidFill>
              </a:rPr>
              <a:t>L</a:t>
            </a:r>
            <a:r>
              <a:rPr lang="es-ES" sz="4800" b="1" i="1" dirty="0" smtClean="0">
                <a:solidFill>
                  <a:schemeClr val="accent5">
                    <a:lumMod val="50000"/>
                  </a:schemeClr>
                </a:solidFill>
              </a:rPr>
              <a:t>a </a:t>
            </a:r>
            <a:r>
              <a:rPr lang="es-ES" sz="4800" b="1" i="1" dirty="0">
                <a:solidFill>
                  <a:schemeClr val="accent5">
                    <a:lumMod val="50000"/>
                  </a:schemeClr>
                </a:solidFill>
              </a:rPr>
              <a:t>herramienta más poderosa para </a:t>
            </a:r>
            <a:r>
              <a:rPr lang="es-ES" sz="4800" b="1" i="1" dirty="0" smtClean="0">
                <a:solidFill>
                  <a:schemeClr val="accent5">
                    <a:lumMod val="50000"/>
                  </a:schemeClr>
                </a:solidFill>
              </a:rPr>
              <a:t>transformar </a:t>
            </a:r>
            <a:r>
              <a:rPr lang="es-ES" sz="4800" b="1" i="1" dirty="0">
                <a:solidFill>
                  <a:schemeClr val="accent5">
                    <a:lumMod val="50000"/>
                  </a:schemeClr>
                </a:solidFill>
              </a:rPr>
              <a:t>y </a:t>
            </a:r>
            <a:r>
              <a:rPr lang="es-ES" sz="4800" b="1" i="1" dirty="0" smtClean="0">
                <a:solidFill>
                  <a:schemeClr val="accent5">
                    <a:lumMod val="50000"/>
                  </a:schemeClr>
                </a:solidFill>
              </a:rPr>
              <a:t>mejorar EL MUNDO.</a:t>
            </a:r>
            <a:endParaRPr lang="es-ES" sz="48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s-ES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56379" y="2450124"/>
            <a:ext cx="9763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7030A0"/>
                </a:solidFill>
              </a:rPr>
              <a:t>PONER EN VALOR A LA INGENIERÍA </a:t>
            </a:r>
            <a:endParaRPr lang="es-ES" sz="3200" b="1" dirty="0">
              <a:solidFill>
                <a:srgbClr val="7030A0"/>
              </a:solidFill>
            </a:endParaRPr>
          </a:p>
        </p:txBody>
      </p:sp>
      <p:pic>
        <p:nvPicPr>
          <p:cNvPr id="15" name="Picture 2" descr="http://proyectokennis.com/wp-content/uploads/2016/10/Mujer-e-Ingenieria-3-428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70" y="1107199"/>
            <a:ext cx="1915906" cy="13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39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0"/>
            <a:ext cx="10080625" cy="1092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3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0"/>
          <a:stretch/>
        </p:blipFill>
        <p:spPr>
          <a:xfrm>
            <a:off x="0" y="1629091"/>
            <a:ext cx="10076709" cy="6465641"/>
          </a:xfrm>
          <a:prstGeom prst="rect">
            <a:avLst/>
          </a:prstGeom>
        </p:spPr>
      </p:pic>
      <p:pic>
        <p:nvPicPr>
          <p:cNvPr id="1026" name="Picture 2" descr="http://www.upm.es/canalUPM/archivo/imagenes/logos/color/logoce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-453708"/>
            <a:ext cx="23336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tsidi.upm.es/sfs/E.U.I.T.%20Industrial/ADMIN/IMAGENES/LOGOS%20act.NOV2014/LogoETSIDI-median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13204"/>
            <a:ext cx="1435924" cy="64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5040312" y="238324"/>
            <a:ext cx="33627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Universidad Politécnica de Madrid</a:t>
            </a:r>
          </a:p>
          <a:p>
            <a:pPr algn="r"/>
            <a:r>
              <a:rPr lang="es-ES" spc="-150" dirty="0" smtClean="0">
                <a:solidFill>
                  <a:schemeClr val="accent1">
                    <a:lumMod val="75000"/>
                  </a:schemeClr>
                </a:solidFill>
                <a:latin typeface="Helvetica-Narrow" panose="020B0500000000000000" pitchFamily="2" charset="0"/>
              </a:rPr>
              <a:t>E.T.S. de Ingeniería y Diseño Industrial</a:t>
            </a:r>
            <a:endParaRPr lang="es-ES" spc="-150" dirty="0">
              <a:solidFill>
                <a:schemeClr val="accent1">
                  <a:lumMod val="75000"/>
                </a:schemeClr>
              </a:solidFill>
              <a:latin typeface="Helvetica-Narrow" panose="020B0500000000000000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220362" y="6807199"/>
            <a:ext cx="2673762" cy="457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Entrega de diplomas</a:t>
            </a:r>
          </a:p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18 de abril de 2018</a:t>
            </a:r>
          </a:p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Sara Gómez Martín</a:t>
            </a:r>
            <a:endParaRPr lang="es-ES" sz="1000" b="1" dirty="0">
              <a:solidFill>
                <a:srgbClr val="0070C0"/>
              </a:solidFill>
            </a:endParaRPr>
          </a:p>
        </p:txBody>
      </p:sp>
      <p:sp>
        <p:nvSpPr>
          <p:cNvPr id="17" name="Shape 396"/>
          <p:cNvSpPr txBox="1">
            <a:spLocks/>
          </p:cNvSpPr>
          <p:nvPr/>
        </p:nvSpPr>
        <p:spPr>
          <a:xfrm>
            <a:off x="1296987" y="2176106"/>
            <a:ext cx="7999413" cy="391662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400" dirty="0" smtClean="0"/>
          </a:p>
          <a:p>
            <a:endParaRPr lang="es-ES" sz="2400" dirty="0" smtClean="0"/>
          </a:p>
        </p:txBody>
      </p:sp>
      <p:pic>
        <p:nvPicPr>
          <p:cNvPr id="16" name="15 Imagen" descr="mujer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4" y="1629091"/>
            <a:ext cx="9071708" cy="59770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Rectángulo"/>
          <p:cNvSpPr/>
          <p:nvPr/>
        </p:nvSpPr>
        <p:spPr>
          <a:xfrm>
            <a:off x="4271338" y="1975849"/>
            <a:ext cx="5038725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4800" b="1" dirty="0" smtClean="0">
                <a:solidFill>
                  <a:srgbClr val="FFFBEF"/>
                </a:solidFill>
                <a:latin typeface="AR JULIAN" panose="02000000000000000000" pitchFamily="2" charset="0"/>
              </a:rPr>
              <a:t>“Nunca </a:t>
            </a:r>
            <a:r>
              <a:rPr lang="es-ES" sz="4800" b="1" dirty="0">
                <a:solidFill>
                  <a:srgbClr val="FFFBEF"/>
                </a:solidFill>
                <a:latin typeface="AR JULIAN" panose="02000000000000000000" pitchFamily="2" charset="0"/>
              </a:rPr>
              <a:t>olvidéis lo afortunados que </a:t>
            </a:r>
            <a:r>
              <a:rPr lang="es-ES" sz="4800" b="1" dirty="0" smtClean="0">
                <a:solidFill>
                  <a:srgbClr val="FFFBEF"/>
                </a:solidFill>
                <a:latin typeface="AR JULIAN" panose="02000000000000000000" pitchFamily="2" charset="0"/>
              </a:rPr>
              <a:t>sois”</a:t>
            </a:r>
          </a:p>
          <a:p>
            <a:pPr algn="r"/>
            <a:r>
              <a:rPr lang="es-ES" b="1" dirty="0" smtClean="0">
                <a:solidFill>
                  <a:srgbClr val="FFFBEF"/>
                </a:solidFill>
              </a:rPr>
              <a:t>Michael </a:t>
            </a:r>
            <a:r>
              <a:rPr lang="es-ES" b="1" dirty="0">
                <a:solidFill>
                  <a:srgbClr val="FFFBEF"/>
                </a:solidFill>
              </a:rPr>
              <a:t>Lewis</a:t>
            </a:r>
            <a:endParaRPr lang="es-ES" dirty="0">
              <a:solidFill>
                <a:srgbClr val="FFFBEF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419377" y="1865791"/>
            <a:ext cx="5038725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4800" b="1" dirty="0" smtClean="0">
                <a:solidFill>
                  <a:srgbClr val="FFFBEF"/>
                </a:solidFill>
                <a:latin typeface="AR JULIAN" panose="02000000000000000000" pitchFamily="2" charset="0"/>
              </a:rPr>
              <a:t>“dejad </a:t>
            </a:r>
            <a:r>
              <a:rPr lang="es-ES" sz="4800" b="1" dirty="0">
                <a:solidFill>
                  <a:srgbClr val="FFFBEF"/>
                </a:solidFill>
                <a:latin typeface="AR JULIAN" panose="02000000000000000000" pitchFamily="2" charset="0"/>
              </a:rPr>
              <a:t>de planearlo todo, las piezas encajarán </a:t>
            </a:r>
            <a:r>
              <a:rPr lang="es-ES" sz="4800" b="1" dirty="0" smtClean="0">
                <a:solidFill>
                  <a:srgbClr val="FFFBEF"/>
                </a:solidFill>
                <a:latin typeface="AR JULIAN" panose="02000000000000000000" pitchFamily="2" charset="0"/>
              </a:rPr>
              <a:t>solas”</a:t>
            </a:r>
          </a:p>
          <a:p>
            <a:pPr algn="r"/>
            <a:r>
              <a:rPr lang="es-ES" b="1" dirty="0">
                <a:solidFill>
                  <a:srgbClr val="FFFBEF"/>
                </a:solidFill>
              </a:rPr>
              <a:t>Steve </a:t>
            </a:r>
            <a:r>
              <a:rPr lang="es-ES" b="1" dirty="0" smtClean="0">
                <a:solidFill>
                  <a:srgbClr val="FFFBEF"/>
                </a:solidFill>
              </a:rPr>
              <a:t>Jobs</a:t>
            </a:r>
            <a:endParaRPr lang="es-ES" dirty="0">
              <a:solidFill>
                <a:srgbClr val="FFFBEF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271337" y="1865791"/>
            <a:ext cx="5038725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4800" b="1" dirty="0" smtClean="0">
                <a:solidFill>
                  <a:srgbClr val="FFFBEF"/>
                </a:solidFill>
                <a:latin typeface="AR JULIAN" panose="02000000000000000000" pitchFamily="2" charset="0"/>
              </a:rPr>
              <a:t>“El </a:t>
            </a:r>
            <a:r>
              <a:rPr lang="es-ES" sz="4800" b="1" dirty="0">
                <a:solidFill>
                  <a:srgbClr val="FFFBEF"/>
                </a:solidFill>
                <a:latin typeface="AR JULIAN" panose="02000000000000000000" pitchFamily="2" charset="0"/>
              </a:rPr>
              <a:t>pensamiento crítico debe prevalecer sobre el aprendizaje de </a:t>
            </a:r>
            <a:r>
              <a:rPr lang="es-ES" sz="4800" b="1" dirty="0" smtClean="0">
                <a:solidFill>
                  <a:srgbClr val="FFFBEF"/>
                </a:solidFill>
                <a:latin typeface="AR JULIAN" panose="02000000000000000000" pitchFamily="2" charset="0"/>
              </a:rPr>
              <a:t>memoria”</a:t>
            </a:r>
          </a:p>
          <a:p>
            <a:pPr algn="r"/>
            <a:r>
              <a:rPr lang="es-ES" b="1" dirty="0" smtClean="0">
                <a:solidFill>
                  <a:srgbClr val="FFFBEF"/>
                </a:solidFill>
              </a:rPr>
              <a:t>Patrick </a:t>
            </a:r>
            <a:r>
              <a:rPr lang="es-ES" b="1" dirty="0" err="1" smtClean="0">
                <a:solidFill>
                  <a:srgbClr val="FFFBEF"/>
                </a:solidFill>
              </a:rPr>
              <a:t>Awuah</a:t>
            </a:r>
            <a:endParaRPr lang="es-ES" b="1" dirty="0">
              <a:solidFill>
                <a:srgbClr val="FFFBEF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632743" y="1629091"/>
            <a:ext cx="890984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b="1" dirty="0" smtClean="0">
                <a:solidFill>
                  <a:srgbClr val="FFFBEF"/>
                </a:solidFill>
                <a:latin typeface="AR JULIAN" panose="02000000000000000000" pitchFamily="2" charset="0"/>
              </a:rPr>
              <a:t>"</a:t>
            </a:r>
            <a:r>
              <a:rPr lang="es-ES" sz="4000" b="1" dirty="0">
                <a:solidFill>
                  <a:srgbClr val="FFFBEF"/>
                </a:solidFill>
                <a:latin typeface="AR JULIAN" panose="02000000000000000000" pitchFamily="2" charset="0"/>
              </a:rPr>
              <a:t>Memoria selectiva para recordar </a:t>
            </a:r>
            <a:r>
              <a:rPr lang="es-ES" sz="4000" b="1" dirty="0" smtClean="0">
                <a:solidFill>
                  <a:srgbClr val="FFFBEF"/>
                </a:solidFill>
                <a:latin typeface="AR JULIAN" panose="02000000000000000000" pitchFamily="2" charset="0"/>
              </a:rPr>
              <a:t>lo </a:t>
            </a:r>
            <a:r>
              <a:rPr lang="es-ES" sz="4000" b="1" dirty="0">
                <a:solidFill>
                  <a:srgbClr val="FFFBEF"/>
                </a:solidFill>
                <a:latin typeface="AR JULIAN" panose="02000000000000000000" pitchFamily="2" charset="0"/>
              </a:rPr>
              <a:t>bueno, prudencia lógica para no arruinar el presente, y optimismo desafiante para encarar el futuro." </a:t>
            </a:r>
          </a:p>
          <a:p>
            <a:pPr algn="r"/>
            <a:r>
              <a:rPr lang="es-ES" b="1" dirty="0" smtClean="0">
                <a:solidFill>
                  <a:srgbClr val="FFFBEF"/>
                </a:solidFill>
              </a:rPr>
              <a:t>Isabel Allende</a:t>
            </a:r>
            <a:endParaRPr lang="es-ES" b="1" dirty="0">
              <a:solidFill>
                <a:srgbClr val="FFFBEF"/>
              </a:solidFill>
            </a:endParaRPr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789909" y="1636558"/>
            <a:ext cx="802029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b="1" dirty="0">
                <a:solidFill>
                  <a:srgbClr val="FFFBEF"/>
                </a:solidFill>
                <a:latin typeface="AR JULIAN" panose="02000000000000000000" pitchFamily="2" charset="0"/>
              </a:rPr>
              <a:t>“</a:t>
            </a:r>
            <a:r>
              <a:rPr lang="es-ES" sz="4800" b="1" dirty="0" smtClean="0">
                <a:solidFill>
                  <a:srgbClr val="FFFBEF"/>
                </a:solidFill>
                <a:latin typeface="AR JULIAN" panose="02000000000000000000" pitchFamily="2" charset="0"/>
              </a:rPr>
              <a:t>Si os </a:t>
            </a:r>
            <a:r>
              <a:rPr lang="es-ES" sz="4800" b="1" dirty="0">
                <a:solidFill>
                  <a:srgbClr val="FFFBEF"/>
                </a:solidFill>
                <a:latin typeface="AR JULIAN" panose="02000000000000000000" pitchFamily="2" charset="0"/>
              </a:rPr>
              <a:t>ofrecen un lugar en un cohete, no preguntéis cuál. Sólo </a:t>
            </a:r>
            <a:r>
              <a:rPr lang="es-ES" sz="4800" b="1" dirty="0" smtClean="0">
                <a:solidFill>
                  <a:srgbClr val="FFFBEF"/>
                </a:solidFill>
                <a:latin typeface="AR JULIAN" panose="02000000000000000000" pitchFamily="2" charset="0"/>
              </a:rPr>
              <a:t>subíos”.</a:t>
            </a:r>
          </a:p>
          <a:p>
            <a:pPr algn="r"/>
            <a:r>
              <a:rPr lang="es-ES" sz="4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Sheryl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</a:rPr>
              <a:t>Sandberg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4257675" y="1865791"/>
            <a:ext cx="5038725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4800" b="1" dirty="0" smtClean="0">
                <a:solidFill>
                  <a:srgbClr val="FFFBEF"/>
                </a:solidFill>
                <a:latin typeface="AR JULIAN" panose="02000000000000000000" pitchFamily="2" charset="0"/>
              </a:rPr>
              <a:t>"</a:t>
            </a:r>
            <a:r>
              <a:rPr lang="es-ES" sz="4800" b="1" dirty="0">
                <a:solidFill>
                  <a:srgbClr val="FFFBEF"/>
                </a:solidFill>
                <a:latin typeface="AR JULIAN" panose="02000000000000000000" pitchFamily="2" charset="0"/>
              </a:rPr>
              <a:t>Haz una cosa al día que te de miedo</a:t>
            </a:r>
            <a:r>
              <a:rPr lang="es-ES" sz="4800" b="1" dirty="0" smtClean="0">
                <a:solidFill>
                  <a:srgbClr val="FFFBEF"/>
                </a:solidFill>
                <a:latin typeface="AR JULIAN" panose="02000000000000000000" pitchFamily="2" charset="0"/>
              </a:rPr>
              <a:t>".</a:t>
            </a:r>
          </a:p>
          <a:p>
            <a:pPr algn="r"/>
            <a:r>
              <a:rPr lang="es-ES" b="1" dirty="0" err="1" smtClean="0">
                <a:solidFill>
                  <a:srgbClr val="FFFBEF"/>
                </a:solidFill>
              </a:rPr>
              <a:t>Eleanor</a:t>
            </a:r>
            <a:r>
              <a:rPr lang="es-ES" b="1" dirty="0" smtClean="0">
                <a:solidFill>
                  <a:srgbClr val="FFFBEF"/>
                </a:solidFill>
              </a:rPr>
              <a:t> Roosevelt</a:t>
            </a:r>
            <a:endParaRPr lang="es-ES" b="1" dirty="0">
              <a:solidFill>
                <a:srgbClr val="FFFBEF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596167" y="1865790"/>
            <a:ext cx="841107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b="1" dirty="0" smtClean="0">
                <a:solidFill>
                  <a:srgbClr val="FFFBEF"/>
                </a:solidFill>
                <a:latin typeface="AR JULIAN" panose="02000000000000000000" pitchFamily="2" charset="0"/>
              </a:rPr>
              <a:t>"</a:t>
            </a:r>
            <a:r>
              <a:rPr lang="es-ES" sz="4800" b="1" dirty="0">
                <a:solidFill>
                  <a:srgbClr val="FFFBEF"/>
                </a:solidFill>
                <a:latin typeface="AR JULIAN" panose="02000000000000000000" pitchFamily="2" charset="0"/>
              </a:rPr>
              <a:t>En lugar de dejar </a:t>
            </a:r>
            <a:r>
              <a:rPr lang="es-ES" sz="4800" b="1" dirty="0" smtClean="0">
                <a:solidFill>
                  <a:srgbClr val="FFFBEF"/>
                </a:solidFill>
                <a:latin typeface="AR JULIAN" panose="02000000000000000000" pitchFamily="2" charset="0"/>
              </a:rPr>
              <a:t>que tus dificultades </a:t>
            </a:r>
            <a:r>
              <a:rPr lang="es-ES" sz="4800" b="1" dirty="0">
                <a:solidFill>
                  <a:srgbClr val="FFFBEF"/>
                </a:solidFill>
                <a:latin typeface="AR JULIAN" panose="02000000000000000000" pitchFamily="2" charset="0"/>
              </a:rPr>
              <a:t>y fracasos te desalienten, deja que te inspiren</a:t>
            </a:r>
            <a:r>
              <a:rPr lang="es-ES" sz="4800" b="1" dirty="0" smtClean="0">
                <a:solidFill>
                  <a:srgbClr val="FFFBEF"/>
                </a:solidFill>
                <a:latin typeface="AR JULIAN" panose="02000000000000000000" pitchFamily="2" charset="0"/>
              </a:rPr>
              <a:t>".</a:t>
            </a:r>
          </a:p>
          <a:p>
            <a:pPr algn="r"/>
            <a:r>
              <a:rPr lang="es-ES" b="1" dirty="0" smtClean="0">
                <a:solidFill>
                  <a:srgbClr val="FFFBEF"/>
                </a:solidFill>
              </a:rPr>
              <a:t>Michelle Obama</a:t>
            </a:r>
            <a:endParaRPr lang="es-ES" dirty="0">
              <a:solidFill>
                <a:srgbClr val="FFFBEF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67363" y="1659862"/>
            <a:ext cx="89427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b="1" dirty="0" smtClean="0">
                <a:solidFill>
                  <a:srgbClr val="FFFBEF"/>
                </a:solidFill>
                <a:latin typeface="AR JULIAN" panose="02000000000000000000" pitchFamily="2" charset="0"/>
              </a:rPr>
              <a:t>"</a:t>
            </a:r>
            <a:r>
              <a:rPr lang="es-ES" sz="4800" b="1" dirty="0">
                <a:solidFill>
                  <a:srgbClr val="FFFBEF"/>
                </a:solidFill>
                <a:latin typeface="AR JULIAN" panose="02000000000000000000" pitchFamily="2" charset="0"/>
              </a:rPr>
              <a:t>Todo logro, grande o pequeño, comienza en tu mente</a:t>
            </a:r>
            <a:r>
              <a:rPr lang="es-ES" sz="4800" b="1" dirty="0" smtClean="0">
                <a:solidFill>
                  <a:srgbClr val="FFFBEF"/>
                </a:solidFill>
                <a:latin typeface="AR JULIAN" panose="02000000000000000000" pitchFamily="2" charset="0"/>
              </a:rPr>
              <a:t>".</a:t>
            </a:r>
          </a:p>
          <a:p>
            <a:pPr algn="r"/>
            <a:r>
              <a:rPr lang="es-ES" b="1" dirty="0" smtClean="0">
                <a:solidFill>
                  <a:srgbClr val="FFFBEF"/>
                </a:solidFill>
              </a:rPr>
              <a:t>Mary </a:t>
            </a:r>
            <a:r>
              <a:rPr lang="es-ES" b="1" dirty="0" err="1">
                <a:solidFill>
                  <a:srgbClr val="FFFBEF"/>
                </a:solidFill>
              </a:rPr>
              <a:t>Kay</a:t>
            </a:r>
            <a:r>
              <a:rPr lang="es-ES" b="1" dirty="0">
                <a:solidFill>
                  <a:srgbClr val="FFFBEF"/>
                </a:solidFill>
              </a:rPr>
              <a:t> </a:t>
            </a:r>
            <a:r>
              <a:rPr lang="es-ES" b="1" dirty="0" err="1" smtClean="0">
                <a:solidFill>
                  <a:srgbClr val="FFFBEF"/>
                </a:solidFill>
              </a:rPr>
              <a:t>Ash</a:t>
            </a:r>
            <a:endParaRPr lang="es-ES" b="1" dirty="0">
              <a:solidFill>
                <a:srgbClr val="FFFBEF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467327" y="1703575"/>
            <a:ext cx="89098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b="1" dirty="0" smtClean="0">
                <a:solidFill>
                  <a:srgbClr val="FFFBEF"/>
                </a:solidFill>
                <a:latin typeface="AR JULIAN" panose="02000000000000000000" pitchFamily="2" charset="0"/>
              </a:rPr>
              <a:t>"</a:t>
            </a:r>
            <a:r>
              <a:rPr lang="es-ES" sz="4800" b="1" dirty="0">
                <a:solidFill>
                  <a:srgbClr val="FFFBEF"/>
                </a:solidFill>
                <a:latin typeface="AR JULIAN" panose="02000000000000000000" pitchFamily="2" charset="0"/>
              </a:rPr>
              <a:t>Si obedeces todas las reglas, te </a:t>
            </a:r>
            <a:r>
              <a:rPr lang="es-ES" sz="4800" b="1" dirty="0" smtClean="0">
                <a:solidFill>
                  <a:srgbClr val="FFFBEF"/>
                </a:solidFill>
                <a:latin typeface="AR JULIAN" panose="02000000000000000000" pitchFamily="2" charset="0"/>
              </a:rPr>
              <a:t>perderás toda </a:t>
            </a:r>
            <a:r>
              <a:rPr lang="es-ES" sz="4800" b="1" dirty="0">
                <a:solidFill>
                  <a:srgbClr val="FFFBEF"/>
                </a:solidFill>
                <a:latin typeface="AR JULIAN" panose="02000000000000000000" pitchFamily="2" charset="0"/>
              </a:rPr>
              <a:t>la diversión". </a:t>
            </a:r>
            <a:endParaRPr lang="es-ES" sz="4800" b="1" dirty="0" smtClean="0">
              <a:solidFill>
                <a:srgbClr val="FFFBEF"/>
              </a:solidFill>
              <a:latin typeface="AR JULIAN" panose="02000000000000000000" pitchFamily="2" charset="0"/>
            </a:endParaRPr>
          </a:p>
          <a:p>
            <a:pPr algn="r"/>
            <a:r>
              <a:rPr lang="es-ES" b="1" dirty="0" err="1" smtClean="0">
                <a:solidFill>
                  <a:srgbClr val="FFFBEF"/>
                </a:solidFill>
              </a:rPr>
              <a:t>Katharine</a:t>
            </a:r>
            <a:r>
              <a:rPr lang="es-ES" b="1" dirty="0" smtClean="0">
                <a:solidFill>
                  <a:srgbClr val="FFFBEF"/>
                </a:solidFill>
              </a:rPr>
              <a:t> Hepburn</a:t>
            </a:r>
            <a:endParaRPr lang="es-ES" b="1" dirty="0">
              <a:solidFill>
                <a:srgbClr val="FFFBEF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86394" y="1659862"/>
            <a:ext cx="895584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b="1" dirty="0" smtClean="0">
                <a:solidFill>
                  <a:srgbClr val="FFFBEF"/>
                </a:solidFill>
                <a:latin typeface="AR JULIAN" panose="02000000000000000000" pitchFamily="2" charset="0"/>
              </a:rPr>
              <a:t>"</a:t>
            </a:r>
            <a:r>
              <a:rPr lang="es-ES" sz="4800" b="1" dirty="0">
                <a:solidFill>
                  <a:srgbClr val="FFFBEF"/>
                </a:solidFill>
                <a:latin typeface="AR JULIAN" panose="02000000000000000000" pitchFamily="2" charset="0"/>
              </a:rPr>
              <a:t>No es la apariencia, es la esencia. No es el dinero, es la educación. No es la ropa, es la clase</a:t>
            </a:r>
            <a:r>
              <a:rPr lang="es-ES" sz="4800" b="1" dirty="0" smtClean="0">
                <a:solidFill>
                  <a:srgbClr val="FFFBEF"/>
                </a:solidFill>
                <a:latin typeface="AR JULIAN" panose="02000000000000000000" pitchFamily="2" charset="0"/>
              </a:rPr>
              <a:t>".</a:t>
            </a:r>
          </a:p>
          <a:p>
            <a:pPr algn="r"/>
            <a:r>
              <a:rPr lang="es-ES" b="1" dirty="0" smtClean="0">
                <a:solidFill>
                  <a:srgbClr val="FFFBEF"/>
                </a:solidFill>
              </a:rPr>
              <a:t>Coco </a:t>
            </a:r>
            <a:r>
              <a:rPr lang="es-ES" b="1" dirty="0" err="1" smtClean="0">
                <a:solidFill>
                  <a:srgbClr val="FFFBEF"/>
                </a:solidFill>
              </a:rPr>
              <a:t>Chanel</a:t>
            </a:r>
            <a:r>
              <a:rPr lang="es-ES" b="1" dirty="0">
                <a:solidFill>
                  <a:srgbClr val="FFFBEF"/>
                </a:solidFill>
              </a:rPr>
              <a:t/>
            </a:r>
            <a:br>
              <a:rPr lang="es-ES" b="1" dirty="0">
                <a:solidFill>
                  <a:srgbClr val="FFFBEF"/>
                </a:solidFill>
              </a:rPr>
            </a:br>
            <a:endParaRPr lang="es-ES" b="1" dirty="0">
              <a:solidFill>
                <a:srgbClr val="FFFBEF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459157" y="1790954"/>
            <a:ext cx="86817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FFFBEF"/>
                </a:solidFill>
                <a:latin typeface="AR JULIAN" panose="02000000000000000000" pitchFamily="2" charset="0"/>
              </a:rPr>
              <a:t>"Si dejas salir tus miedos, tendrás más espacio para vivir tus sueños". </a:t>
            </a:r>
          </a:p>
          <a:p>
            <a:pPr algn="r"/>
            <a:r>
              <a:rPr lang="es-ES" b="1" dirty="0" smtClean="0">
                <a:solidFill>
                  <a:srgbClr val="FFFBEF"/>
                </a:solidFill>
              </a:rPr>
              <a:t>Marilyn Monroe</a:t>
            </a:r>
            <a:endParaRPr lang="es-ES" dirty="0">
              <a:solidFill>
                <a:srgbClr val="FFFBEF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323004" y="1844056"/>
            <a:ext cx="90826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FFFBEF"/>
                </a:solidFill>
                <a:latin typeface="AR JULIAN" panose="02000000000000000000" pitchFamily="2" charset="0"/>
              </a:rPr>
              <a:t>"Lo que las mujeres tienen que aprender es que nadie te da poder. Simplemente lo tomas". </a:t>
            </a:r>
          </a:p>
          <a:p>
            <a:pPr algn="r"/>
            <a:r>
              <a:rPr lang="es-ES" b="1" dirty="0" err="1" smtClean="0">
                <a:solidFill>
                  <a:srgbClr val="FFFBEF"/>
                </a:solidFill>
              </a:rPr>
              <a:t>Roseanne</a:t>
            </a:r>
            <a:r>
              <a:rPr lang="es-ES" b="1" dirty="0" smtClean="0">
                <a:solidFill>
                  <a:srgbClr val="FFFBEF"/>
                </a:solidFill>
              </a:rPr>
              <a:t> </a:t>
            </a:r>
            <a:r>
              <a:rPr lang="es-ES" b="1" dirty="0" err="1" smtClean="0">
                <a:solidFill>
                  <a:srgbClr val="FFFBEF"/>
                </a:solidFill>
              </a:rPr>
              <a:t>Barr</a:t>
            </a:r>
            <a:endParaRPr lang="es-ES" dirty="0">
              <a:solidFill>
                <a:srgbClr val="FFFBEF"/>
              </a:solidFill>
            </a:endParaRPr>
          </a:p>
          <a:p>
            <a:endParaRPr lang="es-ES" dirty="0"/>
          </a:p>
        </p:txBody>
      </p:sp>
      <p:sp>
        <p:nvSpPr>
          <p:cNvPr id="33" name="32 CuadroTexto"/>
          <p:cNvSpPr txBox="1"/>
          <p:nvPr/>
        </p:nvSpPr>
        <p:spPr>
          <a:xfrm>
            <a:off x="1895718" y="1790954"/>
            <a:ext cx="5532361" cy="852658"/>
          </a:xfrm>
          <a:prstGeom prst="rect">
            <a:avLst/>
          </a:prstGeom>
          <a:noFill/>
        </p:spPr>
        <p:txBody>
          <a:bodyPr wrap="square" lIns="112892" tIns="56446" rIns="112892" bIns="56446" rtlCol="0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</a:rPr>
              <a:t>I </a:t>
            </a:r>
            <a:r>
              <a:rPr lang="es-ES" sz="4800" b="1" dirty="0" err="1">
                <a:solidFill>
                  <a:schemeClr val="bg1"/>
                </a:solidFill>
              </a:rPr>
              <a:t>have</a:t>
            </a:r>
            <a:r>
              <a:rPr lang="es-ES" sz="4800" b="1" dirty="0">
                <a:solidFill>
                  <a:schemeClr val="bg1"/>
                </a:solidFill>
              </a:rPr>
              <a:t> a </a:t>
            </a:r>
            <a:r>
              <a:rPr lang="es-ES" sz="4800" b="1" dirty="0" err="1">
                <a:solidFill>
                  <a:schemeClr val="bg1"/>
                </a:solidFill>
              </a:rPr>
              <a:t>dream</a:t>
            </a:r>
            <a:endParaRPr lang="es-ES" sz="4800" b="1" dirty="0">
              <a:solidFill>
                <a:schemeClr val="bg1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3354979" y="4861911"/>
            <a:ext cx="3101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AND MEN</a:t>
            </a:r>
            <a:endParaRPr lang="es-ES" sz="4800" b="1" dirty="0">
              <a:solidFill>
                <a:schemeClr val="bg1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511166" y="3282487"/>
            <a:ext cx="6655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FFFBEF"/>
                </a:solidFill>
              </a:rPr>
              <a:t>HASTA SIEMPRE</a:t>
            </a:r>
          </a:p>
        </p:txBody>
      </p:sp>
      <p:pic>
        <p:nvPicPr>
          <p:cNvPr id="31" name="John Lennon- Imagine Instrumental-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19459" y="760612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4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247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7" grpId="0"/>
      <p:bldP spid="7" grpId="1"/>
      <p:bldP spid="10" grpId="0"/>
      <p:bldP spid="10" grpId="1"/>
      <p:bldP spid="11" grpId="0"/>
      <p:bldP spid="11" grpId="1"/>
      <p:bldP spid="19" grpId="0" build="allAtOnce"/>
      <p:bldP spid="5" grpId="0"/>
      <p:bldP spid="5" grpId="1"/>
      <p:bldP spid="21" grpId="0"/>
      <p:bldP spid="21" grpId="1"/>
      <p:bldP spid="22" grpId="0"/>
      <p:bldP spid="22" grpId="1"/>
      <p:bldP spid="23" grpId="0"/>
      <p:bldP spid="23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0"/>
            <a:ext cx="10080625" cy="1092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3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Picture 4" descr="http://www.etsidi.upm.es/sfs/E.U.I.T.%20Industrial/ADMIN/IMAGENES/LOGOS%20act.NOV2014/LogoETSIDI-mediano.pn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13204"/>
            <a:ext cx="1435924" cy="64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5040312" y="238324"/>
            <a:ext cx="33627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Universidad Politécnica de Madrid</a:t>
            </a:r>
          </a:p>
          <a:p>
            <a:pPr algn="r"/>
            <a:r>
              <a:rPr lang="es-ES" spc="-150" dirty="0" smtClean="0">
                <a:solidFill>
                  <a:schemeClr val="accent1">
                    <a:lumMod val="75000"/>
                  </a:schemeClr>
                </a:solidFill>
                <a:latin typeface="Helvetica-Narrow" panose="020B0500000000000000" pitchFamily="2" charset="0"/>
              </a:rPr>
              <a:t>E.T.S. de Ingeniería y Diseño Industrial</a:t>
            </a:r>
            <a:endParaRPr lang="es-ES" spc="-150" dirty="0">
              <a:solidFill>
                <a:schemeClr val="accent1">
                  <a:lumMod val="75000"/>
                </a:schemeClr>
              </a:solidFill>
              <a:latin typeface="Helvetica-Narrow" panose="020B0500000000000000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220362" y="6807199"/>
            <a:ext cx="2673762" cy="457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Entrega de diplomas</a:t>
            </a:r>
          </a:p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18 de abril de 2018</a:t>
            </a:r>
          </a:p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Sara Gómez Martín</a:t>
            </a:r>
            <a:endParaRPr lang="es-ES" sz="1000" b="1" dirty="0">
              <a:solidFill>
                <a:srgbClr val="0070C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42009" y="2773791"/>
            <a:ext cx="83280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7030A0"/>
                </a:solidFill>
              </a:rPr>
              <a:t>El 63 % de los españoles piensa que las mujeres no servimos como científicas de alto nivel. </a:t>
            </a:r>
            <a:endParaRPr lang="es-ES" sz="2000" b="1" dirty="0" smtClean="0">
              <a:solidFill>
                <a:srgbClr val="7030A0"/>
              </a:solidFill>
            </a:endParaRPr>
          </a:p>
          <a:p>
            <a:pPr algn="just"/>
            <a:endParaRPr lang="es-ES" sz="2000" b="1" dirty="0">
              <a:solidFill>
                <a:srgbClr val="7030A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7030A0"/>
                </a:solidFill>
              </a:rPr>
              <a:t>Si incluimos al resto de los países consultados (Francia, Alemania, Italia y </a:t>
            </a:r>
            <a:r>
              <a:rPr lang="es-ES" sz="2000" b="1" dirty="0" smtClean="0">
                <a:solidFill>
                  <a:srgbClr val="7030A0"/>
                </a:solidFill>
              </a:rPr>
              <a:t>U.K.) </a:t>
            </a:r>
            <a:r>
              <a:rPr lang="es-ES" sz="2000" b="1" dirty="0">
                <a:solidFill>
                  <a:srgbClr val="7030A0"/>
                </a:solidFill>
              </a:rPr>
              <a:t>el porcentaje se eleva hasta el 67 %. </a:t>
            </a:r>
            <a:endParaRPr lang="es-ES" sz="2000" b="1" dirty="0" smtClean="0">
              <a:solidFill>
                <a:srgbClr val="7030A0"/>
              </a:solidFill>
            </a:endParaRPr>
          </a:p>
          <a:p>
            <a:pPr algn="just"/>
            <a:endParaRPr lang="es-ES" sz="2000" b="1" dirty="0">
              <a:solidFill>
                <a:srgbClr val="7030A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7030A0"/>
                </a:solidFill>
              </a:rPr>
              <a:t>Muchos de los encuestados opinan que a las mujeres nos </a:t>
            </a:r>
            <a:r>
              <a:rPr lang="es-ES" sz="2000" b="1" dirty="0" smtClean="0">
                <a:solidFill>
                  <a:srgbClr val="7030A0"/>
                </a:solidFill>
              </a:rPr>
              <a:t>falta: interés por </a:t>
            </a:r>
            <a:r>
              <a:rPr lang="es-ES" sz="2000" b="1" dirty="0">
                <a:solidFill>
                  <a:srgbClr val="7030A0"/>
                </a:solidFill>
              </a:rPr>
              <a:t>la ciencia, perseverancia, espíritu racional, sentido práctico y capacidad de </a:t>
            </a:r>
            <a:r>
              <a:rPr lang="es-ES" sz="2000" b="1" dirty="0" smtClean="0">
                <a:solidFill>
                  <a:srgbClr val="7030A0"/>
                </a:solidFill>
              </a:rPr>
              <a:t>análisis …</a:t>
            </a:r>
            <a:endParaRPr lang="es-ES" sz="2000" b="1" dirty="0">
              <a:solidFill>
                <a:srgbClr val="7030A0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415459" y="1392922"/>
            <a:ext cx="4668890" cy="472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SITUACIÓN DE PARTIDA</a:t>
            </a:r>
          </a:p>
          <a:p>
            <a:pPr algn="ctr"/>
            <a:r>
              <a:rPr lang="es-ES" sz="1600" b="1" dirty="0" smtClean="0"/>
              <a:t>ALGUNOS DATOS</a:t>
            </a:r>
            <a:endParaRPr lang="es-ES" sz="1600" b="1" dirty="0"/>
          </a:p>
        </p:txBody>
      </p:sp>
      <p:pic>
        <p:nvPicPr>
          <p:cNvPr id="11" name="Picture 2" descr="http://proyectokennis.com/wp-content/uploads/2016/10/Mujer-e-Ingenieria-3-428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193798"/>
            <a:ext cx="1915906" cy="13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1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0"/>
            <a:ext cx="10080625" cy="1092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3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Picture 4" descr="http://www.etsidi.upm.es/sfs/E.U.I.T.%20Industrial/ADMIN/IMAGENES/LOGOS%20act.NOV2014/LogoETSIDI-mediano.pn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13204"/>
            <a:ext cx="1435924" cy="64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5040312" y="238324"/>
            <a:ext cx="33627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Universidad Politécnica de Madrid</a:t>
            </a:r>
          </a:p>
          <a:p>
            <a:pPr algn="r"/>
            <a:r>
              <a:rPr lang="es-ES" spc="-150" dirty="0" smtClean="0">
                <a:solidFill>
                  <a:schemeClr val="accent1">
                    <a:lumMod val="75000"/>
                  </a:schemeClr>
                </a:solidFill>
                <a:latin typeface="Helvetica-Narrow" panose="020B0500000000000000" pitchFamily="2" charset="0"/>
              </a:rPr>
              <a:t>E.T.S. de Ingeniería y Diseño Industrial</a:t>
            </a:r>
            <a:endParaRPr lang="es-ES" spc="-150" dirty="0">
              <a:solidFill>
                <a:schemeClr val="accent1">
                  <a:lumMod val="75000"/>
                </a:schemeClr>
              </a:solidFill>
              <a:latin typeface="Helvetica-Narrow" panose="020B0500000000000000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220362" y="6807199"/>
            <a:ext cx="2673762" cy="457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Entrega de diplomas</a:t>
            </a:r>
          </a:p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18 de abril de 2018</a:t>
            </a:r>
          </a:p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Sara Gómez Martín</a:t>
            </a:r>
            <a:endParaRPr lang="es-ES" sz="1000" b="1" dirty="0">
              <a:solidFill>
                <a:srgbClr val="0070C0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085259" y="1392922"/>
            <a:ext cx="4668890" cy="472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SITUACIÓN DE PARTIDA</a:t>
            </a:r>
          </a:p>
          <a:p>
            <a:pPr algn="ctr"/>
            <a:r>
              <a:rPr lang="es-ES" sz="1600" b="1" dirty="0" smtClean="0"/>
              <a:t>ALGUNOS DATOS</a:t>
            </a:r>
            <a:endParaRPr lang="es-ES" sz="1600" b="1" dirty="0"/>
          </a:p>
        </p:txBody>
      </p:sp>
      <p:sp>
        <p:nvSpPr>
          <p:cNvPr id="15" name="Rectángulo 3"/>
          <p:cNvSpPr/>
          <p:nvPr/>
        </p:nvSpPr>
        <p:spPr>
          <a:xfrm>
            <a:off x="492293" y="2729494"/>
            <a:ext cx="90999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Hasta </a:t>
            </a:r>
            <a:r>
              <a:rPr lang="es-ES" sz="2800" b="1" dirty="0">
                <a:solidFill>
                  <a:schemeClr val="accent5">
                    <a:lumMod val="50000"/>
                  </a:schemeClr>
                </a:solidFill>
              </a:rPr>
              <a:t>2012, más de 1.700 millones de habitantes de la tierra eran dirigidos por una mujer presidente o </a:t>
            </a: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primera ministra.</a:t>
            </a:r>
          </a:p>
          <a:p>
            <a:pPr algn="just"/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En </a:t>
            </a:r>
            <a:r>
              <a:rPr lang="es-ES" sz="2800" b="1" dirty="0">
                <a:solidFill>
                  <a:schemeClr val="accent5">
                    <a:lumMod val="50000"/>
                  </a:schemeClr>
                </a:solidFill>
              </a:rPr>
              <a:t>la </a:t>
            </a: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actualidad, alrededor de un </a:t>
            </a:r>
            <a:r>
              <a:rPr lang="es-ES" sz="2800" b="1" dirty="0">
                <a:solidFill>
                  <a:schemeClr val="accent5">
                    <a:lumMod val="50000"/>
                  </a:schemeClr>
                </a:solidFill>
              </a:rPr>
              <a:t>cuarto de la población del planeta </a:t>
            </a: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está dirigido </a:t>
            </a:r>
            <a:r>
              <a:rPr lang="es-ES" sz="2800" b="1" dirty="0">
                <a:solidFill>
                  <a:schemeClr val="accent5">
                    <a:lumMod val="50000"/>
                  </a:schemeClr>
                </a:solidFill>
              </a:rPr>
              <a:t>o liderado por una mujer. </a:t>
            </a:r>
            <a:endParaRPr lang="es-ES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Pero ….. somos un poco más del 50%. </a:t>
            </a:r>
          </a:p>
          <a:p>
            <a:pPr algn="just"/>
            <a:endParaRPr lang="es-ES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</a:rPr>
              <a:t>¿Dónde están las mujeres?</a:t>
            </a:r>
            <a:endParaRPr lang="es-E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2" descr="http://proyectokennis.com/wp-content/uploads/2016/10/Mujer-e-Ingenieria-3-428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193799"/>
            <a:ext cx="1915906" cy="13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9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0"/>
            <a:ext cx="10080625" cy="1092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3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5040312" y="238324"/>
            <a:ext cx="33627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Universidad Politécnica de Madrid</a:t>
            </a:r>
          </a:p>
          <a:p>
            <a:pPr algn="r"/>
            <a:r>
              <a:rPr lang="es-ES" spc="-150" dirty="0" smtClean="0">
                <a:solidFill>
                  <a:schemeClr val="accent1">
                    <a:lumMod val="75000"/>
                  </a:schemeClr>
                </a:solidFill>
                <a:latin typeface="Helvetica-Narrow" panose="020B0500000000000000" pitchFamily="2" charset="0"/>
              </a:rPr>
              <a:t>E.T.S. de Ingeniería y Diseño Industrial</a:t>
            </a:r>
            <a:endParaRPr lang="es-ES" spc="-150" dirty="0">
              <a:solidFill>
                <a:schemeClr val="accent1">
                  <a:lumMod val="75000"/>
                </a:schemeClr>
              </a:solidFill>
              <a:latin typeface="Helvetica-Narrow" panose="020B0500000000000000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220362" y="6807199"/>
            <a:ext cx="2673762" cy="457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Entrega de diplomas</a:t>
            </a:r>
          </a:p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18 de abril de 2018</a:t>
            </a:r>
          </a:p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Sara Gómez Martín</a:t>
            </a:r>
            <a:endParaRPr lang="es-ES" sz="1000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http://proyectokennis.com/wp-content/uploads/2016/10/Mujer-e-Ingenieria-3-428x300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797" y="6112791"/>
            <a:ext cx="1915906" cy="13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2888011" y="1650413"/>
            <a:ext cx="4668890" cy="472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SITUACIÓN DE PARTIDA</a:t>
            </a:r>
          </a:p>
          <a:p>
            <a:pPr algn="ctr"/>
            <a:r>
              <a:rPr lang="es-ES" sz="1600" b="1" dirty="0" smtClean="0"/>
              <a:t>ALGUNOS DATOS</a:t>
            </a:r>
            <a:endParaRPr lang="es-ES" sz="1600" b="1" dirty="0"/>
          </a:p>
        </p:txBody>
      </p:sp>
      <p:sp>
        <p:nvSpPr>
          <p:cNvPr id="15" name="Rectángulo 3"/>
          <p:cNvSpPr/>
          <p:nvPr/>
        </p:nvSpPr>
        <p:spPr>
          <a:xfrm>
            <a:off x="244056" y="2162241"/>
            <a:ext cx="9956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s-ES" sz="2800" b="1" dirty="0">
                <a:solidFill>
                  <a:schemeClr val="accent5">
                    <a:lumMod val="50000"/>
                  </a:schemeClr>
                </a:solidFill>
              </a:rPr>
              <a:t>El índice de Desigualdad de Género del PNUD (Programa de las Naciones Unidas para el Desarrollo</a:t>
            </a: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), </a:t>
            </a:r>
            <a:r>
              <a:rPr lang="es-ES" sz="2800" b="1" dirty="0">
                <a:solidFill>
                  <a:schemeClr val="accent5">
                    <a:lumMod val="50000"/>
                  </a:schemeClr>
                </a:solidFill>
              </a:rPr>
              <a:t>que tiene en cuenta tres dimensiones: la inserción en el mercado laboral, el empoderamiento y la </a:t>
            </a: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salud, concluye que, </a:t>
            </a:r>
            <a:r>
              <a:rPr lang="es-ES" sz="2800" b="1" dirty="0">
                <a:solidFill>
                  <a:schemeClr val="accent5">
                    <a:lumMod val="50000"/>
                  </a:schemeClr>
                </a:solidFill>
              </a:rPr>
              <a:t>a pesar de los progresos realizados en este </a:t>
            </a: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ámbito: </a:t>
            </a:r>
            <a:endParaRPr lang="es-ES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622300" lvl="1" indent="-355600">
              <a:buFont typeface="Wingdings" panose="05000000000000000000" pitchFamily="2" charset="2"/>
              <a:buChar char="ü"/>
            </a:pP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Las dos terceras partes de los analfabetos del mundo son mujeres.</a:t>
            </a:r>
            <a:endParaRPr lang="es-ES" sz="2800" b="1" dirty="0" smtClean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66700" lvl="1">
              <a:buFont typeface="Wingdings" panose="05000000000000000000" pitchFamily="2" charset="2"/>
              <a:buChar char="ü"/>
            </a:pP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 El 60% de los seres más pobres, a nivel mundial, son mujeres </a:t>
            </a:r>
          </a:p>
          <a:p>
            <a:pPr marL="266700" lvl="1" indent="355600">
              <a:buFont typeface="Wingdings" panose="05000000000000000000" pitchFamily="2" charset="2"/>
              <a:buChar char="ü"/>
            </a:pP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Son menos del 16% de los parlamentarios</a:t>
            </a:r>
            <a:endParaRPr lang="es-E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2" descr="http://proyectokennis.com/wp-content/uploads/2016/10/Mujer-e-Ingenieria-3-428x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140" y="1092200"/>
            <a:ext cx="1754043" cy="122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41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0"/>
            <a:ext cx="10080625" cy="1092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3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5040312" y="238324"/>
            <a:ext cx="33627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Universidad Politécnica de Madrid</a:t>
            </a:r>
          </a:p>
          <a:p>
            <a:pPr algn="r"/>
            <a:r>
              <a:rPr lang="es-ES" spc="-150" dirty="0" smtClean="0">
                <a:solidFill>
                  <a:schemeClr val="accent1">
                    <a:lumMod val="75000"/>
                  </a:schemeClr>
                </a:solidFill>
                <a:latin typeface="Helvetica-Narrow" panose="020B0500000000000000" pitchFamily="2" charset="0"/>
              </a:rPr>
              <a:t>E.T.S. de Ingeniería y Diseño Industrial</a:t>
            </a:r>
            <a:endParaRPr lang="es-ES" spc="-150" dirty="0">
              <a:solidFill>
                <a:schemeClr val="accent1">
                  <a:lumMod val="75000"/>
                </a:schemeClr>
              </a:solidFill>
              <a:latin typeface="Helvetica-Narrow" panose="020B0500000000000000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220362" y="7264400"/>
            <a:ext cx="2673762" cy="457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Entrega de diplomas</a:t>
            </a:r>
          </a:p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18 de abril de 2018</a:t>
            </a:r>
          </a:p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Sara Gómez Martín</a:t>
            </a:r>
            <a:endParaRPr lang="es-ES" sz="1000" b="1" dirty="0">
              <a:solidFill>
                <a:srgbClr val="0070C0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888011" y="1650413"/>
            <a:ext cx="4668890" cy="472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SITUACIÓN DE PARTIDA</a:t>
            </a:r>
          </a:p>
          <a:p>
            <a:pPr algn="ctr"/>
            <a:r>
              <a:rPr lang="es-ES" sz="1600" b="1" dirty="0" smtClean="0"/>
              <a:t>ALGUNOS DATOS</a:t>
            </a:r>
            <a:endParaRPr lang="es-ES" sz="1600" b="1" dirty="0"/>
          </a:p>
        </p:txBody>
      </p:sp>
      <p:sp>
        <p:nvSpPr>
          <p:cNvPr id="16" name="Shape 396"/>
          <p:cNvSpPr txBox="1">
            <a:spLocks/>
          </p:cNvSpPr>
          <p:nvPr/>
        </p:nvSpPr>
        <p:spPr>
          <a:xfrm>
            <a:off x="504406" y="2794217"/>
            <a:ext cx="9436100" cy="3396926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Sólo el 8% de los editores en Wikipedia, son mujeres.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Sólo el 25% de la fuerza laboral mundial del sector    tecnológico está representado por mujeres.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Muchas de las herramientas de programación que aún usamos hoy, han sido desarrolladas por mujeres y, sin embargo, menos del 5% de los proyectos tecnológicos en USA son liderados por ellas.</a:t>
            </a:r>
          </a:p>
        </p:txBody>
      </p:sp>
      <p:pic>
        <p:nvPicPr>
          <p:cNvPr id="11" name="Picture 2" descr="http://proyectokennis.com/wp-content/uploads/2016/10/Mujer-e-Ingenieria-3-428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193799"/>
            <a:ext cx="1915906" cy="13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41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0"/>
            <a:ext cx="10080625" cy="1092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3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5040312" y="238324"/>
            <a:ext cx="33627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Universidad Politécnica de Madrid</a:t>
            </a:r>
          </a:p>
          <a:p>
            <a:pPr algn="r"/>
            <a:r>
              <a:rPr lang="es-ES" spc="-150" dirty="0" smtClean="0">
                <a:solidFill>
                  <a:schemeClr val="accent1">
                    <a:lumMod val="75000"/>
                  </a:schemeClr>
                </a:solidFill>
                <a:latin typeface="Helvetica-Narrow" panose="020B0500000000000000" pitchFamily="2" charset="0"/>
              </a:rPr>
              <a:t>E.T.S. de Ingeniería y Diseño Industrial</a:t>
            </a:r>
            <a:endParaRPr lang="es-ES" spc="-150" dirty="0">
              <a:solidFill>
                <a:schemeClr val="accent1">
                  <a:lumMod val="75000"/>
                </a:schemeClr>
              </a:solidFill>
              <a:latin typeface="Helvetica-Narrow" panose="020B0500000000000000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220362" y="6807199"/>
            <a:ext cx="2673762" cy="457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Entrega de diplomas</a:t>
            </a:r>
          </a:p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18 de abril de 2018</a:t>
            </a:r>
          </a:p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Sara Gómez Martín</a:t>
            </a:r>
            <a:endParaRPr lang="es-ES" sz="1000" b="1" dirty="0">
              <a:solidFill>
                <a:srgbClr val="0070C0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085259" y="1392922"/>
            <a:ext cx="4668890" cy="472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SITUACIÓN DE PARTIDA</a:t>
            </a:r>
          </a:p>
          <a:p>
            <a:pPr algn="ctr"/>
            <a:r>
              <a:rPr lang="es-ES" sz="1600" b="1" dirty="0" smtClean="0"/>
              <a:t>ALGUNOS DATOS</a:t>
            </a:r>
            <a:endParaRPr lang="es-ES" sz="1600" b="1" dirty="0"/>
          </a:p>
        </p:txBody>
      </p:sp>
      <p:sp>
        <p:nvSpPr>
          <p:cNvPr id="17" name="Shape 396"/>
          <p:cNvSpPr txBox="1">
            <a:spLocks/>
          </p:cNvSpPr>
          <p:nvPr/>
        </p:nvSpPr>
        <p:spPr>
          <a:xfrm>
            <a:off x="419100" y="2943125"/>
            <a:ext cx="9334499" cy="2900476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algn="just"/>
            <a:r>
              <a:rPr lang="es-ES" sz="2200" b="1" dirty="0" smtClean="0"/>
              <a:t>Según la presidenta de FEDEPE (Federación Española de Mujeres Directivas, Ejecutivas, Profesionales y Empresarias)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Tres de cada diez ejecutivas deciden renunciar a su cargo y a su carrera profesional "ante la imposibilidad de compatibilizar trabajo y vida personal". </a:t>
            </a:r>
          </a:p>
          <a:p>
            <a:pPr marL="114300" algn="just"/>
            <a:r>
              <a:rPr lang="es-ES" sz="2200" b="1" dirty="0" smtClean="0"/>
              <a:t>Según la Encuesta de Población Activa (EPA)</a:t>
            </a:r>
            <a:r>
              <a:rPr lang="es-ES" sz="2200" dirty="0" smtClean="0"/>
              <a:t>,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El 87 por ciento de las mujeres apunta a las responsabilidades familiares como principal obstáculo en su trabajo.</a:t>
            </a:r>
            <a:endParaRPr lang="es-ES" sz="2400" b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Picture 2" descr="http://proyectokennis.com/wp-content/uploads/2016/10/Mujer-e-Ingenieria-3-428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193799"/>
            <a:ext cx="1915906" cy="13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84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0"/>
            <a:ext cx="10080625" cy="1092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3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5040312" y="238324"/>
            <a:ext cx="33627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Universidad Politécnica de Madrid</a:t>
            </a:r>
          </a:p>
          <a:p>
            <a:pPr algn="r"/>
            <a:r>
              <a:rPr lang="es-ES" spc="-150" dirty="0" smtClean="0">
                <a:solidFill>
                  <a:schemeClr val="accent1">
                    <a:lumMod val="75000"/>
                  </a:schemeClr>
                </a:solidFill>
                <a:latin typeface="Helvetica-Narrow" panose="020B0500000000000000" pitchFamily="2" charset="0"/>
              </a:rPr>
              <a:t>E.T.S. de Ingeniería y Diseño Industrial</a:t>
            </a:r>
            <a:endParaRPr lang="es-ES" spc="-150" dirty="0">
              <a:solidFill>
                <a:schemeClr val="accent1">
                  <a:lumMod val="75000"/>
                </a:schemeClr>
              </a:solidFill>
              <a:latin typeface="Helvetica-Narrow" panose="020B0500000000000000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220362" y="6807199"/>
            <a:ext cx="2673762" cy="457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Entrega de diplomas</a:t>
            </a:r>
          </a:p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18 de abril de 2018</a:t>
            </a:r>
          </a:p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Sara Gómez Martín</a:t>
            </a:r>
            <a:endParaRPr lang="es-ES" sz="1000" b="1" dirty="0">
              <a:solidFill>
                <a:srgbClr val="0070C0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152129" y="1392922"/>
            <a:ext cx="4668890" cy="472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¿DÓNDE ESTÁN LAS MUJERES?</a:t>
            </a:r>
            <a:endParaRPr lang="es-ES" sz="1600" b="1" dirty="0"/>
          </a:p>
        </p:txBody>
      </p:sp>
      <p:sp>
        <p:nvSpPr>
          <p:cNvPr id="17" name="Shape 396"/>
          <p:cNvSpPr txBox="1">
            <a:spLocks/>
          </p:cNvSpPr>
          <p:nvPr/>
        </p:nvSpPr>
        <p:spPr>
          <a:xfrm>
            <a:off x="1040605" y="2922304"/>
            <a:ext cx="7999413" cy="3406875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Cuidando  a dependientes.</a:t>
            </a: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1800" dirty="0" smtClean="0">
                <a:solidFill>
                  <a:schemeClr val="accent5">
                    <a:lumMod val="50000"/>
                  </a:schemeClr>
                </a:solidFill>
              </a:rPr>
              <a:t>Según </a:t>
            </a:r>
            <a:r>
              <a:rPr lang="es-ES" sz="1800" dirty="0">
                <a:solidFill>
                  <a:schemeClr val="accent5">
                    <a:lumMod val="50000"/>
                  </a:schemeClr>
                </a:solidFill>
              </a:rPr>
              <a:t>el INE, en torno al 95 % de las personas que no tienen </a:t>
            </a:r>
            <a:r>
              <a:rPr lang="es-ES" sz="1800" dirty="0" smtClean="0">
                <a:solidFill>
                  <a:schemeClr val="accent5">
                    <a:lumMod val="50000"/>
                  </a:schemeClr>
                </a:solidFill>
              </a:rPr>
              <a:t>empleo, </a:t>
            </a:r>
            <a:r>
              <a:rPr lang="es-ES" sz="1800" dirty="0">
                <a:solidFill>
                  <a:schemeClr val="accent5">
                    <a:lumMod val="50000"/>
                  </a:schemeClr>
                </a:solidFill>
              </a:rPr>
              <a:t>por cuidar </a:t>
            </a:r>
            <a:r>
              <a:rPr lang="es-ES" sz="1800" dirty="0" smtClean="0">
                <a:solidFill>
                  <a:schemeClr val="accent5">
                    <a:lumMod val="50000"/>
                  </a:schemeClr>
                </a:solidFill>
              </a:rPr>
              <a:t>a personas dependientes, </a:t>
            </a:r>
            <a:r>
              <a:rPr lang="es-ES" sz="1800" dirty="0">
                <a:solidFill>
                  <a:schemeClr val="accent5">
                    <a:lumMod val="50000"/>
                  </a:schemeClr>
                </a:solidFill>
              </a:rPr>
              <a:t>son mujeres.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Cuidando a menores. </a:t>
            </a:r>
            <a:r>
              <a:rPr lang="es-ES" sz="1800" dirty="0" smtClean="0">
                <a:solidFill>
                  <a:schemeClr val="accent5">
                    <a:lumMod val="50000"/>
                  </a:schemeClr>
                </a:solidFill>
              </a:rPr>
              <a:t>Según </a:t>
            </a:r>
            <a:r>
              <a:rPr lang="es-ES" sz="1800" dirty="0">
                <a:solidFill>
                  <a:schemeClr val="accent5">
                    <a:lumMod val="50000"/>
                  </a:schemeClr>
                </a:solidFill>
              </a:rPr>
              <a:t>el Barómetro </a:t>
            </a:r>
            <a:r>
              <a:rPr lang="es-ES" sz="1800" dirty="0" smtClean="0">
                <a:solidFill>
                  <a:schemeClr val="accent5">
                    <a:lumMod val="50000"/>
                  </a:schemeClr>
                </a:solidFill>
              </a:rPr>
              <a:t>del CIS, </a:t>
            </a:r>
            <a:r>
              <a:rPr lang="es-ES" sz="1800" dirty="0">
                <a:solidFill>
                  <a:schemeClr val="accent5">
                    <a:lumMod val="50000"/>
                  </a:schemeClr>
                </a:solidFill>
              </a:rPr>
              <a:t>el cuidado de </a:t>
            </a:r>
            <a:r>
              <a:rPr lang="es-ES" sz="1800" dirty="0" smtClean="0">
                <a:solidFill>
                  <a:schemeClr val="accent5">
                    <a:lumMod val="50000"/>
                  </a:schemeClr>
                </a:solidFill>
              </a:rPr>
              <a:t>los menores </a:t>
            </a:r>
            <a:r>
              <a:rPr lang="es-ES" sz="1800" dirty="0">
                <a:solidFill>
                  <a:schemeClr val="accent5">
                    <a:lumMod val="50000"/>
                  </a:schemeClr>
                </a:solidFill>
              </a:rPr>
              <a:t>de 3 años lo realiza la madre en el 82% de los </a:t>
            </a:r>
            <a:r>
              <a:rPr lang="es-ES" sz="1800" dirty="0" smtClean="0">
                <a:solidFill>
                  <a:schemeClr val="accent5">
                    <a:lumMod val="50000"/>
                  </a:schemeClr>
                </a:solidFill>
              </a:rPr>
              <a:t>casos; </a:t>
            </a:r>
            <a:r>
              <a:rPr lang="es-ES" sz="1800" dirty="0">
                <a:solidFill>
                  <a:schemeClr val="accent5">
                    <a:lumMod val="50000"/>
                  </a:schemeClr>
                </a:solidFill>
              </a:rPr>
              <a:t>la </a:t>
            </a:r>
            <a:r>
              <a:rPr lang="es-ES" sz="1800" dirty="0" smtClean="0">
                <a:solidFill>
                  <a:schemeClr val="accent5">
                    <a:lumMod val="50000"/>
                  </a:schemeClr>
                </a:solidFill>
              </a:rPr>
              <a:t>abuela, </a:t>
            </a:r>
            <a:r>
              <a:rPr lang="es-ES" sz="1800" dirty="0">
                <a:solidFill>
                  <a:schemeClr val="accent5">
                    <a:lumMod val="50000"/>
                  </a:schemeClr>
                </a:solidFill>
              </a:rPr>
              <a:t>en el 7,5% y </a:t>
            </a:r>
            <a:r>
              <a:rPr lang="es-ES" sz="1800" dirty="0" smtClean="0">
                <a:solidFill>
                  <a:schemeClr val="accent5">
                    <a:lumMod val="50000"/>
                  </a:schemeClr>
                </a:solidFill>
              </a:rPr>
              <a:t>el padre, en </a:t>
            </a:r>
            <a:r>
              <a:rPr lang="es-ES" sz="1800" dirty="0">
                <a:solidFill>
                  <a:schemeClr val="accent5">
                    <a:lumMod val="50000"/>
                  </a:schemeClr>
                </a:solidFill>
              </a:rPr>
              <a:t>el 4,8%. </a:t>
            </a:r>
            <a:endParaRPr lang="es-ES" sz="1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Haciendo tareas domésticas. </a:t>
            </a:r>
            <a:r>
              <a:rPr lang="es-ES" sz="2400" b="1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s-ES" sz="1800" dirty="0">
                <a:solidFill>
                  <a:schemeClr val="accent5">
                    <a:lumMod val="50000"/>
                  </a:schemeClr>
                </a:solidFill>
              </a:rPr>
              <a:t>Más del 60% de las mujeres españolas realizan </a:t>
            </a:r>
            <a:r>
              <a:rPr lang="es-ES" sz="1800" dirty="0" smtClean="0">
                <a:solidFill>
                  <a:schemeClr val="accent5">
                    <a:lumMod val="50000"/>
                  </a:schemeClr>
                </a:solidFill>
              </a:rPr>
              <a:t>siempre, </a:t>
            </a:r>
            <a:r>
              <a:rPr lang="es-ES" sz="1800" dirty="0">
                <a:solidFill>
                  <a:schemeClr val="accent5">
                    <a:lumMod val="50000"/>
                  </a:schemeClr>
                </a:solidFill>
              </a:rPr>
              <a:t>o casi siempre </a:t>
            </a:r>
            <a:r>
              <a:rPr lang="es-ES" sz="1800" dirty="0" smtClean="0">
                <a:solidFill>
                  <a:schemeClr val="accent5">
                    <a:lumMod val="50000"/>
                  </a:schemeClr>
                </a:solidFill>
              </a:rPr>
              <a:t>solas, </a:t>
            </a:r>
            <a:r>
              <a:rPr lang="es-ES" sz="1800" dirty="0">
                <a:solidFill>
                  <a:schemeClr val="accent5">
                    <a:lumMod val="50000"/>
                  </a:schemeClr>
                </a:solidFill>
              </a:rPr>
              <a:t>esas tareas </a:t>
            </a:r>
            <a:r>
              <a:rPr lang="es-ES" sz="1800" dirty="0" smtClean="0">
                <a:solidFill>
                  <a:schemeClr val="accent5">
                    <a:lumMod val="50000"/>
                  </a:schemeClr>
                </a:solidFill>
              </a:rPr>
              <a:t>domésticas. </a:t>
            </a:r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</a:rPr>
              <a:t>Solo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dos de cada diez hombres</a:t>
            </a:r>
            <a:r>
              <a:rPr lang="es-E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1800" dirty="0" smtClean="0">
                <a:solidFill>
                  <a:schemeClr val="accent5">
                    <a:lumMod val="50000"/>
                  </a:schemeClr>
                </a:solidFill>
              </a:rPr>
              <a:t>comparten, </a:t>
            </a:r>
            <a:r>
              <a:rPr lang="es-ES" sz="1800" dirty="0">
                <a:solidFill>
                  <a:schemeClr val="accent5">
                    <a:lumMod val="50000"/>
                  </a:schemeClr>
                </a:solidFill>
              </a:rPr>
              <a:t>en </a:t>
            </a:r>
            <a:r>
              <a:rPr lang="es-ES" sz="1800" dirty="0" smtClean="0">
                <a:solidFill>
                  <a:schemeClr val="accent5">
                    <a:lumMod val="50000"/>
                  </a:schemeClr>
                </a:solidFill>
              </a:rPr>
              <a:t>igualdad, </a:t>
            </a:r>
            <a:r>
              <a:rPr lang="es-ES" sz="1800" dirty="0">
                <a:solidFill>
                  <a:schemeClr val="accent5">
                    <a:lumMod val="50000"/>
                  </a:schemeClr>
                </a:solidFill>
              </a:rPr>
              <a:t>las tareas de limpiar y </a:t>
            </a:r>
            <a:r>
              <a:rPr lang="es-ES" sz="1800" dirty="0" smtClean="0">
                <a:solidFill>
                  <a:schemeClr val="accent5">
                    <a:lumMod val="50000"/>
                  </a:schemeClr>
                </a:solidFill>
              </a:rPr>
              <a:t>cocinar.</a:t>
            </a:r>
            <a:endParaRPr lang="es-ES" sz="2400" b="1" dirty="0">
              <a:solidFill>
                <a:srgbClr val="C00000"/>
              </a:solidFill>
            </a:endParaRPr>
          </a:p>
        </p:txBody>
      </p:sp>
      <p:pic>
        <p:nvPicPr>
          <p:cNvPr id="11" name="Picture 2" descr="http://proyectokennis.com/wp-content/uploads/2016/10/Mujer-e-Ingenieria-3-428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30" y="1193798"/>
            <a:ext cx="1915906" cy="13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05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0"/>
            <a:ext cx="10080625" cy="1092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3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5040312" y="238324"/>
            <a:ext cx="33627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Universidad Politécnica de Madrid</a:t>
            </a:r>
          </a:p>
          <a:p>
            <a:pPr algn="r"/>
            <a:r>
              <a:rPr lang="es-ES" spc="-150" dirty="0" smtClean="0">
                <a:solidFill>
                  <a:schemeClr val="accent1">
                    <a:lumMod val="75000"/>
                  </a:schemeClr>
                </a:solidFill>
                <a:latin typeface="Helvetica-Narrow" panose="020B0500000000000000" pitchFamily="2" charset="0"/>
              </a:rPr>
              <a:t>E.T.S. de Ingeniería y Diseño Industrial</a:t>
            </a:r>
            <a:endParaRPr lang="es-ES" spc="-150" dirty="0">
              <a:solidFill>
                <a:schemeClr val="accent1">
                  <a:lumMod val="75000"/>
                </a:schemeClr>
              </a:solidFill>
              <a:latin typeface="Helvetica-Narrow" panose="020B0500000000000000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220362" y="6594018"/>
            <a:ext cx="2673762" cy="457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Entrega de diplomas</a:t>
            </a:r>
          </a:p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18 de abril de 2018</a:t>
            </a:r>
          </a:p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Sara Gómez Martín</a:t>
            </a:r>
            <a:endParaRPr lang="es-ES" sz="1000" b="1" dirty="0">
              <a:solidFill>
                <a:srgbClr val="0070C0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962248" y="1703767"/>
            <a:ext cx="4668890" cy="472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SIN EMBARGO</a:t>
            </a:r>
            <a:endParaRPr lang="es-ES" sz="1600" b="1" dirty="0"/>
          </a:p>
        </p:txBody>
      </p:sp>
      <p:sp>
        <p:nvSpPr>
          <p:cNvPr id="17" name="Shape 396"/>
          <p:cNvSpPr txBox="1">
            <a:spLocks/>
          </p:cNvSpPr>
          <p:nvPr/>
        </p:nvSpPr>
        <p:spPr>
          <a:xfrm>
            <a:off x="1296987" y="2176106"/>
            <a:ext cx="7999413" cy="391662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400" dirty="0" smtClean="0"/>
          </a:p>
          <a:p>
            <a:endParaRPr lang="es-ES" sz="2400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130175" y="2939095"/>
            <a:ext cx="983461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El PNUD declara en sus principios que</a:t>
            </a: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</a:rPr>
              <a:t>la población femenina ha sido decisiva </a:t>
            </a: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</a:rPr>
              <a:t>en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49250" indent="-285750">
              <a:buFont typeface="Wingdings" panose="05000000000000000000" pitchFamily="2" charset="2"/>
              <a:buChar char="§"/>
            </a:pP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</a:rPr>
              <a:t>El progreso de la democracia, </a:t>
            </a:r>
          </a:p>
          <a:p>
            <a:pPr marL="349250" indent="-285750">
              <a:buFont typeface="Wingdings" panose="05000000000000000000" pitchFamily="2" charset="2"/>
              <a:buChar char="§"/>
            </a:pP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</a:rPr>
              <a:t>La reducción de la pobreza, </a:t>
            </a:r>
          </a:p>
          <a:p>
            <a:pPr marL="349250" indent="-285750">
              <a:buFont typeface="Wingdings" panose="05000000000000000000" pitchFamily="2" charset="2"/>
              <a:buChar char="§"/>
            </a:pP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</a:rPr>
              <a:t>La prevención y la recuperación de las crisis, </a:t>
            </a: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</a:rPr>
              <a:t>la </a:t>
            </a: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</a:rPr>
              <a:t>protección del medio ambiente y el desarrollo sostenible. </a:t>
            </a:r>
          </a:p>
          <a:p>
            <a:pPr marL="349250" indent="-285750">
              <a:buNone/>
            </a:pPr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Asegura, además, que:</a:t>
            </a:r>
          </a:p>
          <a:p>
            <a:pPr marL="349250" indent="-285750">
              <a:buFont typeface="Wingdings" panose="05000000000000000000" pitchFamily="2" charset="2"/>
              <a:buChar char="§"/>
            </a:pP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</a:rPr>
              <a:t>“</a:t>
            </a: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</a:rPr>
              <a:t>Empoderar a las mujeres da un impulso a las economías florecientes, a la productividad y al crecimiento”.</a:t>
            </a:r>
          </a:p>
          <a:p>
            <a:pPr marL="349250" indent="-285750">
              <a:buFont typeface="Wingdings" panose="05000000000000000000" pitchFamily="2" charset="2"/>
              <a:buChar char="§"/>
            </a:pP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</a:rPr>
              <a:t>“La igualdad de género y el empoderamiento de la mujer son derechos humanos y la clave del desarrollo y del logro de los Objetivos de Desarrollo del Milenio”</a:t>
            </a:r>
          </a:p>
          <a:p>
            <a:pPr marL="400050" indent="-285750">
              <a:buFont typeface="Wingdings" panose="05000000000000000000" pitchFamily="2" charset="2"/>
              <a:buChar char="§"/>
            </a:pP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15" name="Picture 2" descr="http://proyectokennis.com/wp-content/uploads/2016/10/Mujer-e-Ingenieria-3-428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193799"/>
            <a:ext cx="1915906" cy="13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33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0"/>
            <a:ext cx="10080625" cy="1092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3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5040312" y="238324"/>
            <a:ext cx="33627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Universidad Politécnica de Madrid</a:t>
            </a:r>
          </a:p>
          <a:p>
            <a:pPr algn="r"/>
            <a:r>
              <a:rPr lang="es-ES" spc="-150" dirty="0" smtClean="0">
                <a:solidFill>
                  <a:schemeClr val="accent1">
                    <a:lumMod val="75000"/>
                  </a:schemeClr>
                </a:solidFill>
                <a:latin typeface="Helvetica-Narrow" panose="020B0500000000000000" pitchFamily="2" charset="0"/>
              </a:rPr>
              <a:t>E.T.S. de Ingeniería y Diseño Industrial</a:t>
            </a:r>
            <a:endParaRPr lang="es-ES" spc="-150" dirty="0">
              <a:solidFill>
                <a:schemeClr val="accent1">
                  <a:lumMod val="75000"/>
                </a:schemeClr>
              </a:solidFill>
              <a:latin typeface="Helvetica-Narrow" panose="020B0500000000000000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220362" y="6807199"/>
            <a:ext cx="2673762" cy="457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Entrega de diplomas</a:t>
            </a:r>
          </a:p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18 de abril de 2018</a:t>
            </a:r>
          </a:p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Sara Gómez Martín</a:t>
            </a:r>
            <a:endParaRPr lang="es-ES" sz="1000" b="1" dirty="0">
              <a:solidFill>
                <a:srgbClr val="0070C0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152129" y="1629091"/>
            <a:ext cx="4668890" cy="472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SIN EMBARGO</a:t>
            </a:r>
            <a:endParaRPr lang="es-ES" sz="1600" b="1" dirty="0"/>
          </a:p>
        </p:txBody>
      </p:sp>
      <p:sp>
        <p:nvSpPr>
          <p:cNvPr id="17" name="Shape 396"/>
          <p:cNvSpPr txBox="1">
            <a:spLocks/>
          </p:cNvSpPr>
          <p:nvPr/>
        </p:nvSpPr>
        <p:spPr>
          <a:xfrm>
            <a:off x="1296987" y="2176106"/>
            <a:ext cx="7999413" cy="391662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400" dirty="0" smtClean="0"/>
          </a:p>
          <a:p>
            <a:endParaRPr lang="es-ES" sz="2400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673481" y="2836881"/>
            <a:ext cx="92464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600" b="1" dirty="0" smtClean="0">
                <a:solidFill>
                  <a:schemeClr val="accent5">
                    <a:lumMod val="50000"/>
                  </a:schemeClr>
                </a:solidFill>
              </a:rPr>
              <a:t>La </a:t>
            </a: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</a:rPr>
              <a:t>incorporación íntegra del</a:t>
            </a:r>
            <a:r>
              <a:rPr lang="es-ES" sz="2600" b="1" u="sng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 talento femenino</a:t>
            </a: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</a:rPr>
              <a:t> en las empresas supondría un aumento de más de </a:t>
            </a:r>
            <a:r>
              <a:rPr lang="es-ES" sz="2600" b="1" u="sng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156.000 millones de euros </a:t>
            </a: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</a:rPr>
              <a:t>del Producto Interior Bruto (PIB) de España, cifra suficiente para hacer frente al pago de las pensiones de los españoles, que en 2017 supuso un coste de </a:t>
            </a:r>
            <a:r>
              <a:rPr lang="es-ES" sz="2600" b="1" u="sng" dirty="0" smtClean="0">
                <a:solidFill>
                  <a:schemeClr val="accent5">
                    <a:lumMod val="50000"/>
                  </a:schemeClr>
                </a:solidFill>
                <a:hlinkClick r:id="rId3"/>
              </a:rPr>
              <a:t>139.000 </a:t>
            </a:r>
            <a:r>
              <a:rPr lang="es-ES" sz="2600" b="1" u="sng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millones de </a:t>
            </a:r>
            <a:r>
              <a:rPr lang="es-ES" sz="2600" b="1" u="sng" dirty="0" smtClean="0">
                <a:solidFill>
                  <a:schemeClr val="accent5">
                    <a:lumMod val="50000"/>
                  </a:schemeClr>
                </a:solidFill>
                <a:hlinkClick r:id="rId3"/>
              </a:rPr>
              <a:t>euros</a:t>
            </a:r>
            <a:r>
              <a:rPr lang="es-ES" sz="26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es-ES" sz="2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600" b="1" dirty="0" smtClean="0">
                <a:solidFill>
                  <a:schemeClr val="accent5">
                    <a:lumMod val="50000"/>
                  </a:schemeClr>
                </a:solidFill>
              </a:rPr>
              <a:t>El </a:t>
            </a: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</a:rPr>
              <a:t>PIB en España </a:t>
            </a:r>
            <a:r>
              <a:rPr lang="es-ES" sz="2600" b="1" u="sng" dirty="0" smtClean="0">
                <a:solidFill>
                  <a:srgbClr val="0070C0"/>
                </a:solidFill>
              </a:rPr>
              <a:t>podría </a:t>
            </a:r>
            <a:r>
              <a:rPr lang="es-ES" sz="2600" b="1" u="sng" dirty="0">
                <a:solidFill>
                  <a:srgbClr val="0070C0"/>
                </a:solidFill>
              </a:rPr>
              <a:t>crecer en torno al </a:t>
            </a:r>
            <a:r>
              <a:rPr lang="es-ES" sz="2600" b="1" u="sng" dirty="0" smtClean="0">
                <a:solidFill>
                  <a:srgbClr val="0070C0"/>
                </a:solidFill>
              </a:rPr>
              <a:t>14%</a:t>
            </a:r>
            <a:r>
              <a:rPr lang="es-ES" sz="2600" b="1" dirty="0" smtClean="0">
                <a:solidFill>
                  <a:schemeClr val="accent5">
                    <a:lumMod val="50000"/>
                  </a:schemeClr>
                </a:solidFill>
              </a:rPr>
              <a:t> si </a:t>
            </a:r>
            <a:r>
              <a:rPr lang="es-ES" sz="2600" b="1" dirty="0">
                <a:solidFill>
                  <a:schemeClr val="accent5">
                    <a:lumMod val="50000"/>
                  </a:schemeClr>
                </a:solidFill>
              </a:rPr>
              <a:t>se incorporara "íntegramente" el talento femenino a las empresas</a:t>
            </a:r>
            <a:r>
              <a:rPr lang="es-ES" sz="26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r"/>
            <a:r>
              <a:rPr lang="es-ES" b="1" dirty="0">
                <a:solidFill>
                  <a:srgbClr val="AD0B26"/>
                </a:solidFill>
              </a:rPr>
              <a:t>Secretario de Estado de Servicios Sociales e Igualdad</a:t>
            </a:r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Picture 2" descr="http://proyectokennis.com/wp-content/uploads/2016/10/Mujer-e-Ingenieria-3-428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193799"/>
            <a:ext cx="1915906" cy="13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14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lantilla_ETSIDI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2CD03762-8569-42F3-A684-B1DF548BEE6E}" vid="{34E5DC1E-DC50-449E-8405-AC913318384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Plantilla_ETSIDI</Template>
  <TotalTime>1154</TotalTime>
  <Words>1537</Words>
  <Application>Microsoft Office PowerPoint</Application>
  <PresentationFormat>Personalizado</PresentationFormat>
  <Paragraphs>199</Paragraphs>
  <Slides>16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9" baseType="lpstr">
      <vt:lpstr>AR JULIAN</vt:lpstr>
      <vt:lpstr>Arial</vt:lpstr>
      <vt:lpstr>Bauhaus 93</vt:lpstr>
      <vt:lpstr>Calibri</vt:lpstr>
      <vt:lpstr>Calibri Light</vt:lpstr>
      <vt:lpstr>Cambria</vt:lpstr>
      <vt:lpstr>Georgia</vt:lpstr>
      <vt:lpstr>Helvetica-Narrow</vt:lpstr>
      <vt:lpstr>Kefa</vt:lpstr>
      <vt:lpstr>Lato Light</vt:lpstr>
      <vt:lpstr>Roboto Slab Light</vt:lpstr>
      <vt:lpstr>Wingdings</vt:lpstr>
      <vt:lpstr>Plantilla_ETSIDI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ETSIDI-UPM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Sara Gomez</dc:creator>
  <cp:lastModifiedBy>IRENE</cp:lastModifiedBy>
  <cp:revision>82</cp:revision>
  <dcterms:created xsi:type="dcterms:W3CDTF">2018-04-13T08:40:44Z</dcterms:created>
  <dcterms:modified xsi:type="dcterms:W3CDTF">2018-04-25T10:21:37Z</dcterms:modified>
</cp:coreProperties>
</file>